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7"/>
  </p:notesMasterIdLst>
  <p:sldIdLst>
    <p:sldId id="267" r:id="rId2"/>
    <p:sldId id="316" r:id="rId3"/>
    <p:sldId id="257" r:id="rId4"/>
    <p:sldId id="280" r:id="rId5"/>
    <p:sldId id="258" r:id="rId6"/>
    <p:sldId id="276" r:id="rId7"/>
    <p:sldId id="314" r:id="rId8"/>
    <p:sldId id="317" r:id="rId9"/>
    <p:sldId id="309" r:id="rId10"/>
    <p:sldId id="298" r:id="rId11"/>
    <p:sldId id="259" r:id="rId12"/>
    <p:sldId id="260" r:id="rId13"/>
    <p:sldId id="261" r:id="rId14"/>
    <p:sldId id="307" r:id="rId15"/>
    <p:sldId id="262" r:id="rId16"/>
    <p:sldId id="320" r:id="rId17"/>
    <p:sldId id="302" r:id="rId18"/>
    <p:sldId id="306" r:id="rId19"/>
    <p:sldId id="265" r:id="rId20"/>
    <p:sldId id="269" r:id="rId21"/>
    <p:sldId id="318" r:id="rId22"/>
    <p:sldId id="311" r:id="rId23"/>
    <p:sldId id="270" r:id="rId24"/>
    <p:sldId id="266" r:id="rId25"/>
    <p:sldId id="26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27ED18-1858-4464-8EC4-E84A04F60EB4}">
          <p14:sldIdLst>
            <p14:sldId id="267"/>
            <p14:sldId id="316"/>
            <p14:sldId id="257"/>
            <p14:sldId id="280"/>
            <p14:sldId id="258"/>
            <p14:sldId id="276"/>
            <p14:sldId id="314"/>
            <p14:sldId id="317"/>
            <p14:sldId id="309"/>
            <p14:sldId id="298"/>
            <p14:sldId id="259"/>
            <p14:sldId id="260"/>
            <p14:sldId id="261"/>
            <p14:sldId id="307"/>
            <p14:sldId id="262"/>
            <p14:sldId id="320"/>
            <p14:sldId id="302"/>
            <p14:sldId id="306"/>
            <p14:sldId id="265"/>
            <p14:sldId id="269"/>
            <p14:sldId id="318"/>
            <p14:sldId id="311"/>
            <p14:sldId id="270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анислав Черников" initials="СЧ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3300"/>
    <a:srgbClr val="F5F5F5"/>
    <a:srgbClr val="FF874B"/>
    <a:srgbClr val="ADF1BF"/>
    <a:srgbClr val="9CEEB1"/>
    <a:srgbClr val="FFE1E1"/>
    <a:srgbClr val="00CC99"/>
    <a:srgbClr val="FFFF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77" autoAdjust="0"/>
    <p:restoredTop sz="72509" autoAdjust="0"/>
  </p:normalViewPr>
  <p:slideViewPr>
    <p:cSldViewPr>
      <p:cViewPr varScale="1">
        <p:scale>
          <a:sx n="105" d="100"/>
          <a:sy n="105" d="100"/>
        </p:scale>
        <p:origin x="120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30968785080595E-2"/>
          <c:y val="4.4881517650003547E-2"/>
          <c:w val="0.82962063617781112"/>
          <c:h val="0.68368112958321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70-4A9A-9E41-0797D17F070A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70-4A9A-9E41-0797D17F070A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70-4A9A-9E41-0797D17F070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17,3</a:t>
                    </a:r>
                    <a:endParaRPr lang="en-US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2024 года</c:v>
                </c:pt>
                <c:pt idx="1">
                  <c:v>План апрель 2024 года</c:v>
                </c:pt>
                <c:pt idx="2">
                  <c:v>Факт апрель 2024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2920253</c:v>
                </c:pt>
                <c:pt idx="1">
                  <c:v>1009509</c:v>
                </c:pt>
                <c:pt idx="2">
                  <c:v>908306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170-4A9A-9E41-0797D17F0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108256"/>
        <c:axId val="304102768"/>
      </c:barChart>
      <c:catAx>
        <c:axId val="304108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4102768"/>
        <c:crosses val="autoZero"/>
        <c:auto val="1"/>
        <c:lblAlgn val="ctr"/>
        <c:lblOffset val="100"/>
        <c:noMultiLvlLbl val="0"/>
      </c:catAx>
      <c:valAx>
        <c:axId val="304102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410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69670068271631E-2"/>
          <c:y val="0.16059041379771374"/>
          <c:w val="0.62278547252393024"/>
          <c:h val="0.66017411264819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КК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vert="horz"/>
                  <a:lstStyle/>
                  <a:p>
                    <a:pPr>
                      <a:defRPr sz="1200" b="1">
                        <a:solidFill>
                          <a:srgbClr val="002060"/>
                        </a:solidFill>
                        <a:latin typeface="Trebuchet MS" panose="020B0603020202020204" pitchFamily="34" charset="0"/>
                      </a:defRPr>
                    </a:pPr>
                    <a:r>
                      <a:rPr lang="en-US" sz="12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rPr>
                      <a:t> </a:t>
                    </a:r>
                    <a:r>
                      <a:rPr lang="en-US" sz="1200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</a:rPr>
                      <a:t>32</a:t>
                    </a:r>
                    <a:r>
                      <a:rPr lang="en-US" sz="1200" b="1" baseline="0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</a:rPr>
                      <a:t> 126</a:t>
                    </a:r>
                    <a:endParaRPr lang="en-US" sz="1200" b="1" dirty="0">
                      <a:solidFill>
                        <a:srgbClr val="002060"/>
                      </a:solidFill>
                      <a:latin typeface="Trebuchet MS" panose="020B0603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</a:t>
                    </a:r>
                    <a:r>
                      <a:rPr lang="en-US" baseline="0" dirty="0" smtClean="0"/>
                      <a:t> 350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493-48B0-BBC2-BE45BC50C3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rgbClr val="002060"/>
                    </a:solidFill>
                    <a:latin typeface="Trebuchet MS" panose="020B0603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32126</c:v>
                </c:pt>
                <c:pt idx="1">
                  <c:v>36350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E3-4432-BCBD-FE75C8717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axId val="307194616"/>
        <c:axId val="307196184"/>
      </c:barChart>
      <c:catAx>
        <c:axId val="30719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 b="1">
                <a:solidFill>
                  <a:srgbClr val="002060"/>
                </a:solidFill>
                <a:latin typeface="Trebuchet MS" panose="020B0603020202020204" pitchFamily="34" charset="0"/>
              </a:defRPr>
            </a:pPr>
            <a:endParaRPr lang="ru-RU"/>
          </a:p>
        </c:txPr>
        <c:crossAx val="307196184"/>
        <c:crosses val="autoZero"/>
        <c:auto val="1"/>
        <c:lblAlgn val="ctr"/>
        <c:lblOffset val="100"/>
        <c:noMultiLvlLbl val="0"/>
      </c:catAx>
      <c:valAx>
        <c:axId val="3071961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07194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70882671226998"/>
          <c:y val="9.1439664961355777E-2"/>
          <c:w val="0.75570212436393625"/>
          <c:h val="0.68498455452314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КК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 dirty="0"/>
                      <a:t> </a:t>
                    </a:r>
                    <a:r>
                      <a:rPr lang="en-US" dirty="0" smtClean="0"/>
                      <a:t>70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493-48B0-BBC2-BE45BC50C3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E3-4432-BCBD-FE75C87173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583330368000232E-3"/>
                  <c:y val="1.550652617184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122157729155638E-2"/>
                      <c:h val="0.1315265991868231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axId val="307192264"/>
        <c:axId val="307195400"/>
      </c:barChart>
      <c:catAx>
        <c:axId val="30719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307195400"/>
        <c:crosses val="autoZero"/>
        <c:auto val="1"/>
        <c:lblAlgn val="ctr"/>
        <c:lblOffset val="100"/>
        <c:noMultiLvlLbl val="0"/>
      </c:catAx>
      <c:valAx>
        <c:axId val="3071954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07192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Trebuchet MS" panose="020B0603020202020204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31916380031465E-3"/>
          <c:y val="0.11426931477250241"/>
          <c:w val="0.99168123342020975"/>
          <c:h val="0.77578787673095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0070C0"/>
                </a:solidFill>
              </a:ln>
              <a:effectLst/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0"/>
              <c:layout>
                <c:manualLayout>
                  <c:x val="-7.2185353755974124E-4"/>
                  <c:y val="1.84980806940796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8.1382521448444781E-2"/>
                      <c:h val="0.140638264934131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ГБУЗ "ГП № 14 г. Краснодара" МЗ КК</c:v>
                </c:pt>
                <c:pt idx="1">
                  <c:v>ГБУЗ "ГП № 3 г. Краснодара" МЗ КК</c:v>
                </c:pt>
                <c:pt idx="2">
                  <c:v>ГБУЗ "ГП № 8 г. Новороссийска" МЗ КК</c:v>
                </c:pt>
                <c:pt idx="3">
                  <c:v>ГБУЗ "Староминская ЦРБ" МЗ КК</c:v>
                </c:pt>
                <c:pt idx="4">
                  <c:v>ГБУЗ "ГП № 15 г. Краснодара" МЗ КК</c:v>
                </c:pt>
                <c:pt idx="5">
                  <c:v>ГБУЗ "ГП № 13 г. Краснодара" МЗ КК</c:v>
                </c:pt>
                <c:pt idx="6">
                  <c:v>ГБУЗ "ГП № 11 г. Краснодара" МЗ КК</c:v>
                </c:pt>
                <c:pt idx="7">
                  <c:v>ГБУЗ "Темрюкская ЦРБ" МЗ КК</c:v>
                </c:pt>
                <c:pt idx="8">
                  <c:v>ГБУЗ "ГП № 19 г. Краснодара" МЗ КК</c:v>
                </c:pt>
                <c:pt idx="9">
                  <c:v>ГБУЗ "ГП № 3 г. Сочи" МЗ КК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35714.285714285703</c:v>
                </c:pt>
                <c:pt idx="1">
                  <c:v>18465.539661898569</c:v>
                </c:pt>
                <c:pt idx="2">
                  <c:v>18018.825638727027</c:v>
                </c:pt>
                <c:pt idx="3">
                  <c:v>15707.515233581584</c:v>
                </c:pt>
                <c:pt idx="4">
                  <c:v>15228.163171237613</c:v>
                </c:pt>
                <c:pt idx="5">
                  <c:v>13953.946073607558</c:v>
                </c:pt>
                <c:pt idx="6">
                  <c:v>13035.784506488399</c:v>
                </c:pt>
                <c:pt idx="7">
                  <c:v>11284.366023799754</c:v>
                </c:pt>
                <c:pt idx="8">
                  <c:v>10511.793502447708</c:v>
                </c:pt>
                <c:pt idx="9">
                  <c:v>10174.237710018668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5C-42A4-8AD0-FFF13D14D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307192656"/>
        <c:axId val="307198144"/>
      </c:barChart>
      <c:catAx>
        <c:axId val="30719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198144"/>
        <c:crosses val="autoZero"/>
        <c:auto val="0"/>
        <c:lblAlgn val="ctr"/>
        <c:lblOffset val="100"/>
        <c:noMultiLvlLbl val="0"/>
      </c:catAx>
      <c:valAx>
        <c:axId val="30719814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0719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03625931481084E-2"/>
          <c:y val="3.3249131620819355E-2"/>
          <c:w val="0.9755916160757695"/>
          <c:h val="0.47057310520384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ГБУЗ "Гулькевичская ЦРБ" МЗ КК</c:v>
                </c:pt>
                <c:pt idx="1">
                  <c:v>ГБУЗ "ГП № 12 г. Краснодара" МЗ КК</c:v>
                </c:pt>
                <c:pt idx="2">
                  <c:v>ГБУЗ "ГБ № 8 г. Сочи" МЗ КК</c:v>
                </c:pt>
                <c:pt idx="3">
                  <c:v>ГБУЗ "Успенская ЦРБ" МЗ КК</c:v>
                </c:pt>
                <c:pt idx="4">
                  <c:v>ГБУЗ "ГП № 2 г. Сочи" МЗ КК</c:v>
                </c:pt>
                <c:pt idx="5">
                  <c:v>ГБУЗ "ГП № 7 г. Краснодара" МЗ КК</c:v>
                </c:pt>
                <c:pt idx="6">
                  <c:v>ГБУЗ "ГП № 25 г. Краснодара" МЗ КК</c:v>
                </c:pt>
                <c:pt idx="7">
                  <c:v>ГБУЗ "Усть-Лабинская ЦРБ" МЗ КК</c:v>
                </c:pt>
                <c:pt idx="8">
                  <c:v>ГБУЗ "ГП № 4 г. Сочи" МЗ КК</c:v>
                </c:pt>
                <c:pt idx="9">
                  <c:v>ГБУЗ "Тимашевская ЦРБ" МЗ КК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22.519986488008108</c:v>
                </c:pt>
                <c:pt idx="5">
                  <c:v>135.39815520013539</c:v>
                </c:pt>
                <c:pt idx="6">
                  <c:v>135.81278729628082</c:v>
                </c:pt>
                <c:pt idx="7">
                  <c:v>168.38714400761404</c:v>
                </c:pt>
                <c:pt idx="8">
                  <c:v>177.6988005330964</c:v>
                </c:pt>
                <c:pt idx="9">
                  <c:v>306.44194257544467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99-468F-BE64-AC05BBA6B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307198536"/>
        <c:axId val="307198928"/>
      </c:barChart>
      <c:catAx>
        <c:axId val="30719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198928"/>
        <c:crosses val="autoZero"/>
        <c:auto val="0"/>
        <c:lblAlgn val="ctr"/>
        <c:lblOffset val="100"/>
        <c:tickLblSkip val="1"/>
        <c:noMultiLvlLbl val="0"/>
      </c:catAx>
      <c:valAx>
        <c:axId val="30719892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07198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12559817173425E-2"/>
          <c:y val="9.0800777115743719E-2"/>
          <c:w val="0.9639517024958727"/>
          <c:h val="0.46369627596506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ГБУЗ "Кореновская ЦРБ" МЗ КК</c:v>
                </c:pt>
                <c:pt idx="1">
                  <c:v>ГБУЗ "ГП № 11 г. Краснодара" МЗ КК</c:v>
                </c:pt>
                <c:pt idx="2">
                  <c:v>ГБУЗ "ГБ № 2 г. Краснодара" МЗ КК</c:v>
                </c:pt>
                <c:pt idx="3">
                  <c:v>ГБУЗ "Калининская ЦРБ" МЗ КК</c:v>
                </c:pt>
                <c:pt idx="4">
                  <c:v>ГБУЗ "ГП г-к Геленджик" МЗ КК</c:v>
                </c:pt>
                <c:pt idx="5">
                  <c:v>ГБУЗ "Гулькевичская ЦРБ" МЗ КК</c:v>
                </c:pt>
                <c:pt idx="6">
                  <c:v>ГБУЗ "ГП № 1 г. Новороссийска" МЗ КК</c:v>
                </c:pt>
                <c:pt idx="7">
                  <c:v>ГБУЗ "ГП № 16 г. Краснодара" МЗ КК</c:v>
                </c:pt>
                <c:pt idx="8">
                  <c:v>ГБУЗ "Тимашевская ЦРБ" МЗ КК</c:v>
                </c:pt>
                <c:pt idx="9">
                  <c:v>ГБУЗ "Каневская ЦРБ" МЗ КК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9.4250706880301607</c:v>
                </c:pt>
                <c:pt idx="1">
                  <c:v>9.8309083759339355</c:v>
                </c:pt>
                <c:pt idx="2">
                  <c:v>10.894432944765224</c:v>
                </c:pt>
                <c:pt idx="3">
                  <c:v>13.333333333333334</c:v>
                </c:pt>
                <c:pt idx="4">
                  <c:v>14.495554696559722</c:v>
                </c:pt>
                <c:pt idx="5">
                  <c:v>15.894460780418024</c:v>
                </c:pt>
                <c:pt idx="6">
                  <c:v>16.88048615800135</c:v>
                </c:pt>
                <c:pt idx="7">
                  <c:v>19.23076923076923</c:v>
                </c:pt>
                <c:pt idx="8">
                  <c:v>19.985344081007263</c:v>
                </c:pt>
                <c:pt idx="9">
                  <c:v>20.177562550443906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99-468F-BE64-AC05BBA6B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306871616"/>
        <c:axId val="306875144"/>
      </c:barChart>
      <c:catAx>
        <c:axId val="30687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875144"/>
        <c:crosses val="autoZero"/>
        <c:auto val="0"/>
        <c:lblAlgn val="ctr"/>
        <c:lblOffset val="100"/>
        <c:tickLblSkip val="1"/>
        <c:noMultiLvlLbl val="0"/>
      </c:catAx>
      <c:valAx>
        <c:axId val="30687514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0687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75941074691788E-2"/>
          <c:y val="6.2161928119790447E-2"/>
          <c:w val="0.95424883045445941"/>
          <c:h val="0.75812711584060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959419715762099E-4"/>
                  <c:y val="6.6597148574631523E-3"/>
                </c:manualLayout>
              </c:layout>
              <c:spPr>
                <a:noFill/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738386280657563E-2"/>
                      <c:h val="8.7998599976158998E-2"/>
                    </c:manualLayout>
                  </c15:layout>
                </c:ext>
              </c:extLst>
            </c:dLbl>
            <c:spPr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ГБУЗ "ГП № 13 г. Краснодара" МЗ КК</c:v>
                </c:pt>
                <c:pt idx="1">
                  <c:v>ГБУЗ "ГП № 14 г. Краснодара" МЗ КК</c:v>
                </c:pt>
                <c:pt idx="2">
                  <c:v>ГБУЗ "Приморско-Ахтарская ЦРБ" МЗ КК</c:v>
                </c:pt>
                <c:pt idx="3">
                  <c:v>ГБУЗ "ГП № 6 г. Новороссийска" МЗ КК</c:v>
                </c:pt>
                <c:pt idx="4">
                  <c:v>ГБУЗ "Щербиновская ЦРБ" МЗ КК</c:v>
                </c:pt>
                <c:pt idx="5">
                  <c:v>ГБУЗ "ГП № 4 г. Сочи" МЗ КК</c:v>
                </c:pt>
                <c:pt idx="6">
                  <c:v>ГБУЗ "Ейская ЦРБ" МЗ КК</c:v>
                </c:pt>
                <c:pt idx="7">
                  <c:v>ГБУЗ "Туапсинская ЦРБ № 1" МЗ КК</c:v>
                </c:pt>
                <c:pt idx="8">
                  <c:v>ГБУЗ "ЦРБ Апшеронского района" МЗ КК</c:v>
                </c:pt>
                <c:pt idx="9">
                  <c:v>ГБУЗ "Новопокровская ЦРБ" МЗ КК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1407.2033064357411</c:v>
                </c:pt>
                <c:pt idx="1">
                  <c:v>1068.6164229471317</c:v>
                </c:pt>
                <c:pt idx="2">
                  <c:v>659.86055776892431</c:v>
                </c:pt>
                <c:pt idx="3">
                  <c:v>471.25353440150803</c:v>
                </c:pt>
                <c:pt idx="4">
                  <c:v>457.95933321121083</c:v>
                </c:pt>
                <c:pt idx="5">
                  <c:v>344.29142603287426</c:v>
                </c:pt>
                <c:pt idx="6">
                  <c:v>326.31989090200665</c:v>
                </c:pt>
                <c:pt idx="7">
                  <c:v>281.11147151043355</c:v>
                </c:pt>
                <c:pt idx="8">
                  <c:v>263.63820726019065</c:v>
                </c:pt>
                <c:pt idx="9">
                  <c:v>250.58731401722787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5C-42A4-8AD0-FFF13D14D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306873968"/>
        <c:axId val="306871224"/>
      </c:barChart>
      <c:catAx>
        <c:axId val="30687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871224"/>
        <c:crosses val="autoZero"/>
        <c:auto val="0"/>
        <c:lblAlgn val="ctr"/>
        <c:lblOffset val="100"/>
        <c:noMultiLvlLbl val="0"/>
      </c:catAx>
      <c:valAx>
        <c:axId val="30687122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0687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41913435232889E-2"/>
          <c:y val="0.11487207567976868"/>
          <c:w val="0.96270452118333383"/>
          <c:h val="0.432649144401971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64-43DA-ABFA-975568E9013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64-43DA-ABFA-975568E9013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64-43DA-ABFA-975568E9013C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64-43DA-ABFA-975568E9013C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B64-43DA-ABFA-975568E9013C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B64-43DA-ABFA-975568E9013C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B64-43DA-ABFA-975568E9013C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B64-43DA-ABFA-975568E9013C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B64-43DA-ABFA-975568E9013C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B64-43DA-ABFA-975568E9013C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B64-43DA-ABFA-975568E9013C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B64-43DA-ABFA-975568E9013C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B64-43DA-ABFA-975568E9013C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B64-43DA-ABFA-975568E9013C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CB64-43DA-ABFA-975568E9013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CB64-43DA-ABFA-975568E9013C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CB64-43DA-ABFA-975568E9013C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CB64-43DA-ABFA-975568E9013C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CB64-43DA-ABFA-975568E9013C}"/>
              </c:ext>
            </c:extLst>
          </c:dPt>
          <c:dPt>
            <c:idx val="2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CB64-43DA-ABFA-975568E9013C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CB64-43DA-ABFA-975568E9013C}"/>
              </c:ext>
            </c:extLst>
          </c:dPt>
          <c:dPt>
            <c:idx val="2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CB64-43DA-ABFA-975568E9013C}"/>
              </c:ext>
            </c:extLst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CB64-43DA-ABFA-975568E9013C}"/>
              </c:ext>
            </c:extLst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CB64-43DA-ABFA-975568E9013C}"/>
              </c:ext>
            </c:extLst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CB64-43DA-ABFA-975568E9013C}"/>
              </c:ext>
            </c:extLst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CB64-43DA-ABFA-975568E9013C}"/>
              </c:ext>
            </c:extLst>
          </c:dPt>
          <c:dPt>
            <c:idx val="2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CB64-43DA-ABFA-975568E9013C}"/>
              </c:ext>
            </c:extLst>
          </c:dPt>
          <c:dPt>
            <c:idx val="2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CB64-43DA-ABFA-975568E9013C}"/>
              </c:ext>
            </c:extLst>
          </c:dPt>
          <c:dPt>
            <c:idx val="2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CB64-43DA-ABFA-975568E9013C}"/>
              </c:ext>
            </c:extLst>
          </c:dPt>
          <c:dPt>
            <c:idx val="3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CB64-43DA-ABFA-975568E9013C}"/>
              </c:ext>
            </c:extLst>
          </c:dPt>
          <c:dPt>
            <c:idx val="3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CB64-43DA-ABFA-975568E9013C}"/>
              </c:ext>
            </c:extLst>
          </c:dPt>
          <c:dPt>
            <c:idx val="3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CB64-43DA-ABFA-975568E9013C}"/>
              </c:ext>
            </c:extLst>
          </c:dPt>
          <c:dPt>
            <c:idx val="3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CB64-43DA-ABFA-975568E9013C}"/>
              </c:ext>
            </c:extLst>
          </c:dPt>
          <c:dPt>
            <c:idx val="3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CB64-43DA-ABFA-975568E9013C}"/>
              </c:ext>
            </c:extLst>
          </c:dPt>
          <c:dPt>
            <c:idx val="3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CB64-43DA-ABFA-975568E9013C}"/>
              </c:ext>
            </c:extLst>
          </c:dPt>
          <c:dPt>
            <c:idx val="3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CB64-43DA-ABFA-975568E9013C}"/>
              </c:ext>
            </c:extLst>
          </c:dPt>
          <c:dPt>
            <c:idx val="3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CB64-43DA-ABFA-975568E9013C}"/>
              </c:ext>
            </c:extLst>
          </c:dPt>
          <c:dPt>
            <c:idx val="3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CB64-43DA-ABFA-975568E9013C}"/>
              </c:ext>
            </c:extLst>
          </c:dPt>
          <c:dPt>
            <c:idx val="3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CB64-43DA-ABFA-975568E9013C}"/>
              </c:ext>
            </c:extLst>
          </c:dPt>
          <c:dPt>
            <c:idx val="4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CB64-43DA-ABFA-975568E901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Лист1!$A$2:$A$90</c:f>
              <c:strCache>
                <c:ptCount val="86"/>
                <c:pt idx="1">
                  <c:v>ГБУЗ "ГП г-к Геленджик" МЗ КК</c:v>
                </c:pt>
                <c:pt idx="2">
                  <c:v>ГБУЗ "Новокубанская ЦРБ" МЗ КК</c:v>
                </c:pt>
                <c:pt idx="3">
                  <c:v>ГБУЗ "Темрюкская ЦРБ" МЗ КК</c:v>
                </c:pt>
                <c:pt idx="4">
                  <c:v>ГБУЗ "ГП № 2 г. Новороссийска" МЗ КК</c:v>
                </c:pt>
                <c:pt idx="5">
                  <c:v>ГБУЗ "ГБ № 2 г. Краснодара" МЗ КК</c:v>
                </c:pt>
                <c:pt idx="6">
                  <c:v>ГБУЗ "ГБ г. Кропоткина" МЗ КК</c:v>
                </c:pt>
                <c:pt idx="7">
                  <c:v>ГБУЗ "ГП № 22 г. Краснодара" МЗ КК</c:v>
                </c:pt>
                <c:pt idx="8">
                  <c:v>ГБУЗ "Каневская ЦРБ" МЗ КК</c:v>
                </c:pt>
                <c:pt idx="9">
                  <c:v>ГБУЗ "Кореновская ЦРБ" МЗ КК</c:v>
                </c:pt>
                <c:pt idx="10">
                  <c:v>ГБУЗ "Кущевская ЦРБ" МЗ КК</c:v>
                </c:pt>
                <c:pt idx="11">
                  <c:v>ГБУЗ "ГП № 9 г. Краснодара" МЗ КК</c:v>
                </c:pt>
                <c:pt idx="12">
                  <c:v>ЧУЗ "КБ" РЖД-Медицина" г. Краснодар"</c:v>
                </c:pt>
                <c:pt idx="13">
                  <c:v>ГБУЗ "ГП № 7 г. Новороссийска" МЗ КК</c:v>
                </c:pt>
                <c:pt idx="14">
                  <c:v>ГБУЗ "Тбилисская ЦРБ" МЗ КК</c:v>
                </c:pt>
                <c:pt idx="15">
                  <c:v>ГБУЗ "Ейская ЦРБ" МЗ КК</c:v>
                </c:pt>
                <c:pt idx="16">
                  <c:v>ГБУЗ "Туапсинская ЦРБ № 1" МЗ КК</c:v>
                </c:pt>
                <c:pt idx="17">
                  <c:v>ГБУЗ "ГП № 3 г. Сочи" МЗ КК</c:v>
                </c:pt>
                <c:pt idx="18">
                  <c:v>ГБУЗ "ГП № 1 г. Сочи" МЗ КК</c:v>
                </c:pt>
                <c:pt idx="19">
                  <c:v>ГБУЗ "Усть-Лабинская ЦРБ" МЗ КК</c:v>
                </c:pt>
                <c:pt idx="20">
                  <c:v>ГБУЗ "Славянская ЦРБ" МЗ КК</c:v>
                </c:pt>
                <c:pt idx="21">
                  <c:v>ГБУЗ "ГП № 5 г. Новороссийска" МЗ КК</c:v>
                </c:pt>
                <c:pt idx="22">
                  <c:v>ГБУЗ "ГП № 13 г. Краснодара" МЗ КК</c:v>
                </c:pt>
                <c:pt idx="23">
                  <c:v>ГБУЗ "Туапсинская ЦРБ № 2" МЗ КК</c:v>
                </c:pt>
                <c:pt idx="24">
                  <c:v>ГБУЗ "Абинская ЦРБ" МЗ КК</c:v>
                </c:pt>
                <c:pt idx="25">
                  <c:v>ГБУЗ "ГБ г. Анапы" МЗ КК</c:v>
                </c:pt>
                <c:pt idx="26">
                  <c:v>ГБУЗ "ЦРБ Апшеронского района" МЗ КК</c:v>
                </c:pt>
                <c:pt idx="27">
                  <c:v>ГБУЗ "ГБ г. Армавира" МЗ КК</c:v>
                </c:pt>
                <c:pt idx="28">
                  <c:v>ГБУЗ "Белоглинская ЦРБ" МЗ КК</c:v>
                </c:pt>
                <c:pt idx="29">
                  <c:v>ГБУЗ "Белореченская ЦРБ" МЗ КК</c:v>
                </c:pt>
                <c:pt idx="30">
                  <c:v>ГБУЗ "Брюховецкая ЦРБ" МЗ КК</c:v>
                </c:pt>
                <c:pt idx="31">
                  <c:v>ГБУЗ "Выселковская ЦРБ" МЗ КК</c:v>
                </c:pt>
                <c:pt idx="32">
                  <c:v>ГБУЗ "ГБ г-к Геленджик" МЗ КК, А-О филиал</c:v>
                </c:pt>
                <c:pt idx="33">
                  <c:v>ГБУЗ "ГБ г. Горячий Ключ" МЗ КК</c:v>
                </c:pt>
                <c:pt idx="34">
                  <c:v>ГБУЗ "Гулькевичская ЦРБ" МЗ КК</c:v>
                </c:pt>
                <c:pt idx="35">
                  <c:v>ГБУЗ "Динская ЦРБ" МЗ КК</c:v>
                </c:pt>
                <c:pt idx="36">
                  <c:v>ГБУЗ "Кавказская ЦРБ" МЗ КК</c:v>
                </c:pt>
                <c:pt idx="37">
                  <c:v>ГБУЗ "Калининская ЦРБ" МЗ КК</c:v>
                </c:pt>
                <c:pt idx="38">
                  <c:v>ГБУЗ "Красноармейская ЦРБ" МЗ КК</c:v>
                </c:pt>
                <c:pt idx="39">
                  <c:v>ГБУЗ "ГП № 3 г. Краснодара" МЗ КК</c:v>
                </c:pt>
                <c:pt idx="40">
                  <c:v>ГБУЗ "ГП № 4 г. Краснодара" МЗ КК</c:v>
                </c:pt>
                <c:pt idx="41">
                  <c:v>ГБУЗ "ГП № 5 г. Краснодара" МЗ КК</c:v>
                </c:pt>
                <c:pt idx="42">
                  <c:v>ГБУЗ "ГП № 7 г. Краснодара" МЗ КК</c:v>
                </c:pt>
                <c:pt idx="43">
                  <c:v>ГБУЗ "ГП № 8 г. Краснодара" МЗ КК</c:v>
                </c:pt>
                <c:pt idx="44">
                  <c:v>ГБУЗ "ГП № 10 г. Краснодара" МЗ КК</c:v>
                </c:pt>
                <c:pt idx="45">
                  <c:v>ГБУЗ "ГП № 11 г. Краснодара" МЗ КК</c:v>
                </c:pt>
                <c:pt idx="46">
                  <c:v>ГБУЗ "ГП № 14 г. Краснодара" МЗ КК</c:v>
                </c:pt>
                <c:pt idx="47">
                  <c:v>ГБУЗ "ГП № 15 г. Краснодара" МЗ КК</c:v>
                </c:pt>
                <c:pt idx="48">
                  <c:v>ГБУЗ "ГП № 16 г. Краснодара" МЗ КК</c:v>
                </c:pt>
                <c:pt idx="49">
                  <c:v>ГБУЗ "ГП № 17 г. Краснодара" МЗ КК</c:v>
                </c:pt>
                <c:pt idx="50">
                  <c:v>ГБУЗ "ГП № 19 г. Краснодара" МЗ КК</c:v>
                </c:pt>
                <c:pt idx="51">
                  <c:v>ГБУЗ "ГП № 23 г. Краснодара" МЗ КК</c:v>
                </c:pt>
                <c:pt idx="52">
                  <c:v>ГБУЗ "ГП № 25 г. Краснодара" МЗ КК</c:v>
                </c:pt>
                <c:pt idx="53">
                  <c:v>ГБУЗ "ГП № 27 г. Краснодара" МЗ КК</c:v>
                </c:pt>
                <c:pt idx="54">
                  <c:v>ГБУЗ "Старокорсунская УБ г. Краснодара" МЗ КК</c:v>
                </c:pt>
                <c:pt idx="55">
                  <c:v>ГБУЗ "НИИ - ККБ № 1 им. проф. С.В.Очаповского" МЗ КК, АПО г.Краснодар</c:v>
                </c:pt>
                <c:pt idx="56">
                  <c:v>ГБУЗ "Крыловская ЦРБ" МЗ КК</c:v>
                </c:pt>
                <c:pt idx="57">
                  <c:v>ГБУЗ "Крымская ЦРБ" МЗ КК</c:v>
                </c:pt>
                <c:pt idx="58">
                  <c:v>ГБУЗ "Курганинская ЦРБ" МЗ КК</c:v>
                </c:pt>
                <c:pt idx="59">
                  <c:v>ГБУЗ "Лабинская ЦРБ" МЗ КК</c:v>
                </c:pt>
                <c:pt idx="60">
                  <c:v>ГБУЗ "Ленинградская ЦРБ" МЗ КК</c:v>
                </c:pt>
                <c:pt idx="61">
                  <c:v>ГБУЗ "Мостовская ЦРБ" МЗ КК</c:v>
                </c:pt>
                <c:pt idx="62">
                  <c:v>ГБУЗ "Новопокровская ЦРБ" МЗ КК</c:v>
                </c:pt>
                <c:pt idx="63">
                  <c:v>ГБУЗ "ГП № 1 г. Новороссийска" МЗ КК</c:v>
                </c:pt>
                <c:pt idx="64">
                  <c:v>ГБУЗ "ГП № 3 г. Новороссийска" МЗ КК</c:v>
                </c:pt>
                <c:pt idx="65">
                  <c:v>ГБУЗ "ГП № 6 г. Новороссийска" МЗ КК</c:v>
                </c:pt>
                <c:pt idx="66">
                  <c:v>ГБУЗ "ГП № 8 г. Новороссийска" МЗ КК</c:v>
                </c:pt>
                <c:pt idx="67">
                  <c:v>ГБУЗ "Амб. № 1 г. Новороссийска" МЗ КК</c:v>
                </c:pt>
                <c:pt idx="68">
                  <c:v>ГБУЗ "ГБ № 2 г. Новороссийска" МЗ КК</c:v>
                </c:pt>
                <c:pt idx="69">
                  <c:v>ГБУЗ "ГБ № 4 г. Новороссийска" МЗ КК</c:v>
                </c:pt>
                <c:pt idx="70">
                  <c:v>ГБУЗ "Отрадненская ЦРБ" МЗ КК</c:v>
                </c:pt>
                <c:pt idx="71">
                  <c:v>ГБУЗ "Павловская ЦРБ" МЗ КК</c:v>
                </c:pt>
                <c:pt idx="72">
                  <c:v>ГБУЗ "Приморско-Ахтарская ЦРБ" МЗ КК</c:v>
                </c:pt>
                <c:pt idx="73">
                  <c:v>ГБУЗ "Северская ЦРБ" МЗ КК</c:v>
                </c:pt>
                <c:pt idx="74">
                  <c:v>ГБУЗ "ГП № 2 г. Сочи" МЗ КК</c:v>
                </c:pt>
                <c:pt idx="75">
                  <c:v>ГБУЗ "ГП № 4 г. Сочи" МЗ КК</c:v>
                </c:pt>
                <c:pt idx="76">
                  <c:v>ГБУЗ "ГБ № 1 г. Сочи" МЗ КК</c:v>
                </c:pt>
                <c:pt idx="77">
                  <c:v>ГБУЗ "ГБ № 3 г. Сочи" МЗ КК</c:v>
                </c:pt>
                <c:pt idx="78">
                  <c:v>ГБУЗ "ГБ № 4 г. Сочи" МЗ КК</c:v>
                </c:pt>
                <c:pt idx="79">
                  <c:v> ГБУЗ "УБ №3 г. Сочи" МЗ КК</c:v>
                </c:pt>
                <c:pt idx="80">
                  <c:v>ГБУЗ "Староминская ЦРБ" МЗ КК</c:v>
                </c:pt>
                <c:pt idx="81">
                  <c:v>ГБУЗ "Тимашевская ЦРБ" МЗ КК</c:v>
                </c:pt>
                <c:pt idx="82">
                  <c:v>ГБУЗ "Тихорецкая ЦРБ" МЗ КК</c:v>
                </c:pt>
                <c:pt idx="83">
                  <c:v>ГБУЗ "Туапсинская ЦРБ № 3" МЗ КК</c:v>
                </c:pt>
                <c:pt idx="84">
                  <c:v>ГБУЗ "Туапсинская ЦРБ № 4" МЗ КК</c:v>
                </c:pt>
                <c:pt idx="85">
                  <c:v>ГБУЗ "Щербиновская ЦРБ" МЗ КК</c:v>
                </c:pt>
              </c:strCache>
            </c:strRef>
          </c:cat>
          <c:val>
            <c:numRef>
              <c:f>Лист1!$B$2:$B$90</c:f>
              <c:numCache>
                <c:formatCode>0</c:formatCode>
                <c:ptCount val="89"/>
                <c:pt idx="1">
                  <c:v>29.913294797687861</c:v>
                </c:pt>
                <c:pt idx="2">
                  <c:v>30.890052356020941</c:v>
                </c:pt>
                <c:pt idx="3">
                  <c:v>31.203407880724175</c:v>
                </c:pt>
                <c:pt idx="4">
                  <c:v>51.829268292682926</c:v>
                </c:pt>
                <c:pt idx="5">
                  <c:v>66.272189349112423</c:v>
                </c:pt>
                <c:pt idx="6">
                  <c:v>76.615746180963569</c:v>
                </c:pt>
                <c:pt idx="7">
                  <c:v>76.92307692307692</c:v>
                </c:pt>
                <c:pt idx="8">
                  <c:v>76.933514246947084</c:v>
                </c:pt>
                <c:pt idx="9">
                  <c:v>77.563329312424614</c:v>
                </c:pt>
                <c:pt idx="10">
                  <c:v>78.929384965831431</c:v>
                </c:pt>
                <c:pt idx="11">
                  <c:v>82.352941176470594</c:v>
                </c:pt>
                <c:pt idx="12">
                  <c:v>82.857142857142861</c:v>
                </c:pt>
                <c:pt idx="13">
                  <c:v>84.615384615384613</c:v>
                </c:pt>
                <c:pt idx="14">
                  <c:v>86.59003831417624</c:v>
                </c:pt>
                <c:pt idx="15">
                  <c:v>86.805555555555557</c:v>
                </c:pt>
                <c:pt idx="16">
                  <c:v>88.888888888888886</c:v>
                </c:pt>
                <c:pt idx="17">
                  <c:v>89.468503937007867</c:v>
                </c:pt>
                <c:pt idx="18">
                  <c:v>95.359019264448335</c:v>
                </c:pt>
                <c:pt idx="19">
                  <c:v>95.652173913043484</c:v>
                </c:pt>
                <c:pt idx="20">
                  <c:v>96.810506566604133</c:v>
                </c:pt>
                <c:pt idx="21">
                  <c:v>96.812749003984067</c:v>
                </c:pt>
                <c:pt idx="22">
                  <c:v>96.912899669239252</c:v>
                </c:pt>
                <c:pt idx="23">
                  <c:v>99.474605954465844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18-4B18-9AFF-B9F9F071B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306873576"/>
        <c:axId val="30687279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6"/>
                <c:pt idx="1">
                  <c:v>ГБУЗ "ГП г-к Геленджик" МЗ КК</c:v>
                </c:pt>
                <c:pt idx="2">
                  <c:v>ГБУЗ "Новокубанская ЦРБ" МЗ КК</c:v>
                </c:pt>
                <c:pt idx="3">
                  <c:v>ГБУЗ "Темрюкская ЦРБ" МЗ КК</c:v>
                </c:pt>
                <c:pt idx="4">
                  <c:v>ГБУЗ "ГП № 2 г. Новороссийска" МЗ КК</c:v>
                </c:pt>
                <c:pt idx="5">
                  <c:v>ГБУЗ "ГБ № 2 г. Краснодара" МЗ КК</c:v>
                </c:pt>
                <c:pt idx="6">
                  <c:v>ГБУЗ "ГБ г. Кропоткина" МЗ КК</c:v>
                </c:pt>
                <c:pt idx="7">
                  <c:v>ГБУЗ "ГП № 22 г. Краснодара" МЗ КК</c:v>
                </c:pt>
                <c:pt idx="8">
                  <c:v>ГБУЗ "Каневская ЦРБ" МЗ КК</c:v>
                </c:pt>
                <c:pt idx="9">
                  <c:v>ГБУЗ "Кореновская ЦРБ" МЗ КК</c:v>
                </c:pt>
                <c:pt idx="10">
                  <c:v>ГБУЗ "Кущевская ЦРБ" МЗ КК</c:v>
                </c:pt>
                <c:pt idx="11">
                  <c:v>ГБУЗ "ГП № 9 г. Краснодара" МЗ КК</c:v>
                </c:pt>
                <c:pt idx="12">
                  <c:v>ЧУЗ "КБ" РЖД-Медицина" г. Краснодар"</c:v>
                </c:pt>
                <c:pt idx="13">
                  <c:v>ГБУЗ "ГП № 7 г. Новороссийска" МЗ КК</c:v>
                </c:pt>
                <c:pt idx="14">
                  <c:v>ГБУЗ "Тбилисская ЦРБ" МЗ КК</c:v>
                </c:pt>
                <c:pt idx="15">
                  <c:v>ГБУЗ "Ейская ЦРБ" МЗ КК</c:v>
                </c:pt>
                <c:pt idx="16">
                  <c:v>ГБУЗ "Туапсинская ЦРБ № 1" МЗ КК</c:v>
                </c:pt>
                <c:pt idx="17">
                  <c:v>ГБУЗ "ГП № 3 г. Сочи" МЗ КК</c:v>
                </c:pt>
                <c:pt idx="18">
                  <c:v>ГБУЗ "ГП № 1 г. Сочи" МЗ КК</c:v>
                </c:pt>
                <c:pt idx="19">
                  <c:v>ГБУЗ "Усть-Лабинская ЦРБ" МЗ КК</c:v>
                </c:pt>
                <c:pt idx="20">
                  <c:v>ГБУЗ "Славянская ЦРБ" МЗ КК</c:v>
                </c:pt>
                <c:pt idx="21">
                  <c:v>ГБУЗ "ГП № 5 г. Новороссийска" МЗ КК</c:v>
                </c:pt>
                <c:pt idx="22">
                  <c:v>ГБУЗ "ГП № 13 г. Краснодара" МЗ КК</c:v>
                </c:pt>
                <c:pt idx="23">
                  <c:v>ГБУЗ "Туапсинская ЦРБ № 2" МЗ КК</c:v>
                </c:pt>
                <c:pt idx="24">
                  <c:v>ГБУЗ "Абинская ЦРБ" МЗ КК</c:v>
                </c:pt>
                <c:pt idx="25">
                  <c:v>ГБУЗ "ГБ г. Анапы" МЗ КК</c:v>
                </c:pt>
                <c:pt idx="26">
                  <c:v>ГБУЗ "ЦРБ Апшеронского района" МЗ КК</c:v>
                </c:pt>
                <c:pt idx="27">
                  <c:v>ГБУЗ "ГБ г. Армавира" МЗ КК</c:v>
                </c:pt>
                <c:pt idx="28">
                  <c:v>ГБУЗ "Белоглинская ЦРБ" МЗ КК</c:v>
                </c:pt>
                <c:pt idx="29">
                  <c:v>ГБУЗ "Белореченская ЦРБ" МЗ КК</c:v>
                </c:pt>
                <c:pt idx="30">
                  <c:v>ГБУЗ "Брюховецкая ЦРБ" МЗ КК</c:v>
                </c:pt>
                <c:pt idx="31">
                  <c:v>ГБУЗ "Выселковская ЦРБ" МЗ КК</c:v>
                </c:pt>
                <c:pt idx="32">
                  <c:v>ГБУЗ "ГБ г-к Геленджик" МЗ КК, А-О филиал</c:v>
                </c:pt>
                <c:pt idx="33">
                  <c:v>ГБУЗ "ГБ г. Горячий Ключ" МЗ КК</c:v>
                </c:pt>
                <c:pt idx="34">
                  <c:v>ГБУЗ "Гулькевичская ЦРБ" МЗ КК</c:v>
                </c:pt>
                <c:pt idx="35">
                  <c:v>ГБУЗ "Динская ЦРБ" МЗ КК</c:v>
                </c:pt>
                <c:pt idx="36">
                  <c:v>ГБУЗ "Кавказская ЦРБ" МЗ КК</c:v>
                </c:pt>
                <c:pt idx="37">
                  <c:v>ГБУЗ "Калининская ЦРБ" МЗ КК</c:v>
                </c:pt>
                <c:pt idx="38">
                  <c:v>ГБУЗ "Красноармейская ЦРБ" МЗ КК</c:v>
                </c:pt>
                <c:pt idx="39">
                  <c:v>ГБУЗ "ГП № 3 г. Краснодара" МЗ КК</c:v>
                </c:pt>
                <c:pt idx="40">
                  <c:v>ГБУЗ "ГП № 4 г. Краснодара" МЗ КК</c:v>
                </c:pt>
                <c:pt idx="41">
                  <c:v>ГБУЗ "ГП № 5 г. Краснодара" МЗ КК</c:v>
                </c:pt>
                <c:pt idx="42">
                  <c:v>ГБУЗ "ГП № 7 г. Краснодара" МЗ КК</c:v>
                </c:pt>
                <c:pt idx="43">
                  <c:v>ГБУЗ "ГП № 8 г. Краснодара" МЗ КК</c:v>
                </c:pt>
                <c:pt idx="44">
                  <c:v>ГБУЗ "ГП № 10 г. Краснодара" МЗ КК</c:v>
                </c:pt>
                <c:pt idx="45">
                  <c:v>ГБУЗ "ГП № 11 г. Краснодара" МЗ КК</c:v>
                </c:pt>
                <c:pt idx="46">
                  <c:v>ГБУЗ "ГП № 14 г. Краснодара" МЗ КК</c:v>
                </c:pt>
                <c:pt idx="47">
                  <c:v>ГБУЗ "ГП № 15 г. Краснодара" МЗ КК</c:v>
                </c:pt>
                <c:pt idx="48">
                  <c:v>ГБУЗ "ГП № 16 г. Краснодара" МЗ КК</c:v>
                </c:pt>
                <c:pt idx="49">
                  <c:v>ГБУЗ "ГП № 17 г. Краснодара" МЗ КК</c:v>
                </c:pt>
                <c:pt idx="50">
                  <c:v>ГБУЗ "ГП № 19 г. Краснодара" МЗ КК</c:v>
                </c:pt>
                <c:pt idx="51">
                  <c:v>ГБУЗ "ГП № 23 г. Краснодара" МЗ КК</c:v>
                </c:pt>
                <c:pt idx="52">
                  <c:v>ГБУЗ "ГП № 25 г. Краснодара" МЗ КК</c:v>
                </c:pt>
                <c:pt idx="53">
                  <c:v>ГБУЗ "ГП № 27 г. Краснодара" МЗ КК</c:v>
                </c:pt>
                <c:pt idx="54">
                  <c:v>ГБУЗ "Старокорсунская УБ г. Краснодара" МЗ КК</c:v>
                </c:pt>
                <c:pt idx="55">
                  <c:v>ГБУЗ "НИИ - ККБ № 1 им. проф. С.В.Очаповского" МЗ КК, АПО г.Краснодар</c:v>
                </c:pt>
                <c:pt idx="56">
                  <c:v>ГБУЗ "Крыловская ЦРБ" МЗ КК</c:v>
                </c:pt>
                <c:pt idx="57">
                  <c:v>ГБУЗ "Крымская ЦРБ" МЗ КК</c:v>
                </c:pt>
                <c:pt idx="58">
                  <c:v>ГБУЗ "Курганинская ЦРБ" МЗ КК</c:v>
                </c:pt>
                <c:pt idx="59">
                  <c:v>ГБУЗ "Лабинская ЦРБ" МЗ КК</c:v>
                </c:pt>
                <c:pt idx="60">
                  <c:v>ГБУЗ "Ленинградская ЦРБ" МЗ КК</c:v>
                </c:pt>
                <c:pt idx="61">
                  <c:v>ГБУЗ "Мостовская ЦРБ" МЗ КК</c:v>
                </c:pt>
                <c:pt idx="62">
                  <c:v>ГБУЗ "Новопокровская ЦРБ" МЗ КК</c:v>
                </c:pt>
                <c:pt idx="63">
                  <c:v>ГБУЗ "ГП № 1 г. Новороссийска" МЗ КК</c:v>
                </c:pt>
                <c:pt idx="64">
                  <c:v>ГБУЗ "ГП № 3 г. Новороссийска" МЗ КК</c:v>
                </c:pt>
                <c:pt idx="65">
                  <c:v>ГБУЗ "ГП № 6 г. Новороссийска" МЗ КК</c:v>
                </c:pt>
                <c:pt idx="66">
                  <c:v>ГБУЗ "ГП № 8 г. Новороссийска" МЗ КК</c:v>
                </c:pt>
                <c:pt idx="67">
                  <c:v>ГБУЗ "Амб. № 1 г. Новороссийска" МЗ КК</c:v>
                </c:pt>
                <c:pt idx="68">
                  <c:v>ГБУЗ "ГБ № 2 г. Новороссийска" МЗ КК</c:v>
                </c:pt>
                <c:pt idx="69">
                  <c:v>ГБУЗ "ГБ № 4 г. Новороссийска" МЗ КК</c:v>
                </c:pt>
                <c:pt idx="70">
                  <c:v>ГБУЗ "Отрадненская ЦРБ" МЗ КК</c:v>
                </c:pt>
                <c:pt idx="71">
                  <c:v>ГБУЗ "Павловская ЦРБ" МЗ КК</c:v>
                </c:pt>
                <c:pt idx="72">
                  <c:v>ГБУЗ "Приморско-Ахтарская ЦРБ" МЗ КК</c:v>
                </c:pt>
                <c:pt idx="73">
                  <c:v>ГБУЗ "Северская ЦРБ" МЗ КК</c:v>
                </c:pt>
                <c:pt idx="74">
                  <c:v>ГБУЗ "ГП № 2 г. Сочи" МЗ КК</c:v>
                </c:pt>
                <c:pt idx="75">
                  <c:v>ГБУЗ "ГП № 4 г. Сочи" МЗ КК</c:v>
                </c:pt>
                <c:pt idx="76">
                  <c:v>ГБУЗ "ГБ № 1 г. Сочи" МЗ КК</c:v>
                </c:pt>
                <c:pt idx="77">
                  <c:v>ГБУЗ "ГБ № 3 г. Сочи" МЗ КК</c:v>
                </c:pt>
                <c:pt idx="78">
                  <c:v>ГБУЗ "ГБ № 4 г. Сочи" МЗ КК</c:v>
                </c:pt>
                <c:pt idx="79">
                  <c:v> ГБУЗ "УБ №3 г. Сочи" МЗ КК</c:v>
                </c:pt>
                <c:pt idx="80">
                  <c:v>ГБУЗ "Староминская ЦРБ" МЗ КК</c:v>
                </c:pt>
                <c:pt idx="81">
                  <c:v>ГБУЗ "Тимашевская ЦРБ" МЗ КК</c:v>
                </c:pt>
                <c:pt idx="82">
                  <c:v>ГБУЗ "Тихорецкая ЦРБ" МЗ КК</c:v>
                </c:pt>
                <c:pt idx="83">
                  <c:v>ГБУЗ "Туапсинская ЦРБ № 3" МЗ КК</c:v>
                </c:pt>
                <c:pt idx="84">
                  <c:v>ГБУЗ "Туапсинская ЦРБ № 4" МЗ КК</c:v>
                </c:pt>
                <c:pt idx="85">
                  <c:v>ГБУЗ "Щербиновская ЦРБ" МЗ КК</c:v>
                </c:pt>
              </c:strCache>
            </c:strRef>
          </c:cat>
          <c:val>
            <c:numRef>
              <c:f>Лист1!$C$2:$C$90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418-4B18-9AFF-B9F9F071BB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6"/>
                <c:pt idx="1">
                  <c:v>ГБУЗ "ГП г-к Геленджик" МЗ КК</c:v>
                </c:pt>
                <c:pt idx="2">
                  <c:v>ГБУЗ "Новокубанская ЦРБ" МЗ КК</c:v>
                </c:pt>
                <c:pt idx="3">
                  <c:v>ГБУЗ "Темрюкская ЦРБ" МЗ КК</c:v>
                </c:pt>
                <c:pt idx="4">
                  <c:v>ГБУЗ "ГП № 2 г. Новороссийска" МЗ КК</c:v>
                </c:pt>
                <c:pt idx="5">
                  <c:v>ГБУЗ "ГБ № 2 г. Краснодара" МЗ КК</c:v>
                </c:pt>
                <c:pt idx="6">
                  <c:v>ГБУЗ "ГБ г. Кропоткина" МЗ КК</c:v>
                </c:pt>
                <c:pt idx="7">
                  <c:v>ГБУЗ "ГП № 22 г. Краснодара" МЗ КК</c:v>
                </c:pt>
                <c:pt idx="8">
                  <c:v>ГБУЗ "Каневская ЦРБ" МЗ КК</c:v>
                </c:pt>
                <c:pt idx="9">
                  <c:v>ГБУЗ "Кореновская ЦРБ" МЗ КК</c:v>
                </c:pt>
                <c:pt idx="10">
                  <c:v>ГБУЗ "Кущевская ЦРБ" МЗ КК</c:v>
                </c:pt>
                <c:pt idx="11">
                  <c:v>ГБУЗ "ГП № 9 г. Краснодара" МЗ КК</c:v>
                </c:pt>
                <c:pt idx="12">
                  <c:v>ЧУЗ "КБ" РЖД-Медицина" г. Краснодар"</c:v>
                </c:pt>
                <c:pt idx="13">
                  <c:v>ГБУЗ "ГП № 7 г. Новороссийска" МЗ КК</c:v>
                </c:pt>
                <c:pt idx="14">
                  <c:v>ГБУЗ "Тбилисская ЦРБ" МЗ КК</c:v>
                </c:pt>
                <c:pt idx="15">
                  <c:v>ГБУЗ "Ейская ЦРБ" МЗ КК</c:v>
                </c:pt>
                <c:pt idx="16">
                  <c:v>ГБУЗ "Туапсинская ЦРБ № 1" МЗ КК</c:v>
                </c:pt>
                <c:pt idx="17">
                  <c:v>ГБУЗ "ГП № 3 г. Сочи" МЗ КК</c:v>
                </c:pt>
                <c:pt idx="18">
                  <c:v>ГБУЗ "ГП № 1 г. Сочи" МЗ КК</c:v>
                </c:pt>
                <c:pt idx="19">
                  <c:v>ГБУЗ "Усть-Лабинская ЦРБ" МЗ КК</c:v>
                </c:pt>
                <c:pt idx="20">
                  <c:v>ГБУЗ "Славянская ЦРБ" МЗ КК</c:v>
                </c:pt>
                <c:pt idx="21">
                  <c:v>ГБУЗ "ГП № 5 г. Новороссийска" МЗ КК</c:v>
                </c:pt>
                <c:pt idx="22">
                  <c:v>ГБУЗ "ГП № 13 г. Краснодара" МЗ КК</c:v>
                </c:pt>
                <c:pt idx="23">
                  <c:v>ГБУЗ "Туапсинская ЦРБ № 2" МЗ КК</c:v>
                </c:pt>
                <c:pt idx="24">
                  <c:v>ГБУЗ "Абинская ЦРБ" МЗ КК</c:v>
                </c:pt>
                <c:pt idx="25">
                  <c:v>ГБУЗ "ГБ г. Анапы" МЗ КК</c:v>
                </c:pt>
                <c:pt idx="26">
                  <c:v>ГБУЗ "ЦРБ Апшеронского района" МЗ КК</c:v>
                </c:pt>
                <c:pt idx="27">
                  <c:v>ГБУЗ "ГБ г. Армавира" МЗ КК</c:v>
                </c:pt>
                <c:pt idx="28">
                  <c:v>ГБУЗ "Белоглинская ЦРБ" МЗ КК</c:v>
                </c:pt>
                <c:pt idx="29">
                  <c:v>ГБУЗ "Белореченская ЦРБ" МЗ КК</c:v>
                </c:pt>
                <c:pt idx="30">
                  <c:v>ГБУЗ "Брюховецкая ЦРБ" МЗ КК</c:v>
                </c:pt>
                <c:pt idx="31">
                  <c:v>ГБУЗ "Выселковская ЦРБ" МЗ КК</c:v>
                </c:pt>
                <c:pt idx="32">
                  <c:v>ГБУЗ "ГБ г-к Геленджик" МЗ КК, А-О филиал</c:v>
                </c:pt>
                <c:pt idx="33">
                  <c:v>ГБУЗ "ГБ г. Горячий Ключ" МЗ КК</c:v>
                </c:pt>
                <c:pt idx="34">
                  <c:v>ГБУЗ "Гулькевичская ЦРБ" МЗ КК</c:v>
                </c:pt>
                <c:pt idx="35">
                  <c:v>ГБУЗ "Динская ЦРБ" МЗ КК</c:v>
                </c:pt>
                <c:pt idx="36">
                  <c:v>ГБУЗ "Кавказская ЦРБ" МЗ КК</c:v>
                </c:pt>
                <c:pt idx="37">
                  <c:v>ГБУЗ "Калининская ЦРБ" МЗ КК</c:v>
                </c:pt>
                <c:pt idx="38">
                  <c:v>ГБУЗ "Красноармейская ЦРБ" МЗ КК</c:v>
                </c:pt>
                <c:pt idx="39">
                  <c:v>ГБУЗ "ГП № 3 г. Краснодара" МЗ КК</c:v>
                </c:pt>
                <c:pt idx="40">
                  <c:v>ГБУЗ "ГП № 4 г. Краснодара" МЗ КК</c:v>
                </c:pt>
                <c:pt idx="41">
                  <c:v>ГБУЗ "ГП № 5 г. Краснодара" МЗ КК</c:v>
                </c:pt>
                <c:pt idx="42">
                  <c:v>ГБУЗ "ГП № 7 г. Краснодара" МЗ КК</c:v>
                </c:pt>
                <c:pt idx="43">
                  <c:v>ГБУЗ "ГП № 8 г. Краснодара" МЗ КК</c:v>
                </c:pt>
                <c:pt idx="44">
                  <c:v>ГБУЗ "ГП № 10 г. Краснодара" МЗ КК</c:v>
                </c:pt>
                <c:pt idx="45">
                  <c:v>ГБУЗ "ГП № 11 г. Краснодара" МЗ КК</c:v>
                </c:pt>
                <c:pt idx="46">
                  <c:v>ГБУЗ "ГП № 14 г. Краснодара" МЗ КК</c:v>
                </c:pt>
                <c:pt idx="47">
                  <c:v>ГБУЗ "ГП № 15 г. Краснодара" МЗ КК</c:v>
                </c:pt>
                <c:pt idx="48">
                  <c:v>ГБУЗ "ГП № 16 г. Краснодара" МЗ КК</c:v>
                </c:pt>
                <c:pt idx="49">
                  <c:v>ГБУЗ "ГП № 17 г. Краснодара" МЗ КК</c:v>
                </c:pt>
                <c:pt idx="50">
                  <c:v>ГБУЗ "ГП № 19 г. Краснодара" МЗ КК</c:v>
                </c:pt>
                <c:pt idx="51">
                  <c:v>ГБУЗ "ГП № 23 г. Краснодара" МЗ КК</c:v>
                </c:pt>
                <c:pt idx="52">
                  <c:v>ГБУЗ "ГП № 25 г. Краснодара" МЗ КК</c:v>
                </c:pt>
                <c:pt idx="53">
                  <c:v>ГБУЗ "ГП № 27 г. Краснодара" МЗ КК</c:v>
                </c:pt>
                <c:pt idx="54">
                  <c:v>ГБУЗ "Старокорсунская УБ г. Краснодара" МЗ КК</c:v>
                </c:pt>
                <c:pt idx="55">
                  <c:v>ГБУЗ "НИИ - ККБ № 1 им. проф. С.В.Очаповского" МЗ КК, АПО г.Краснодар</c:v>
                </c:pt>
                <c:pt idx="56">
                  <c:v>ГБУЗ "Крыловская ЦРБ" МЗ КК</c:v>
                </c:pt>
                <c:pt idx="57">
                  <c:v>ГБУЗ "Крымская ЦРБ" МЗ КК</c:v>
                </c:pt>
                <c:pt idx="58">
                  <c:v>ГБУЗ "Курганинская ЦРБ" МЗ КК</c:v>
                </c:pt>
                <c:pt idx="59">
                  <c:v>ГБУЗ "Лабинская ЦРБ" МЗ КК</c:v>
                </c:pt>
                <c:pt idx="60">
                  <c:v>ГБУЗ "Ленинградская ЦРБ" МЗ КК</c:v>
                </c:pt>
                <c:pt idx="61">
                  <c:v>ГБУЗ "Мостовская ЦРБ" МЗ КК</c:v>
                </c:pt>
                <c:pt idx="62">
                  <c:v>ГБУЗ "Новопокровская ЦРБ" МЗ КК</c:v>
                </c:pt>
                <c:pt idx="63">
                  <c:v>ГБУЗ "ГП № 1 г. Новороссийска" МЗ КК</c:v>
                </c:pt>
                <c:pt idx="64">
                  <c:v>ГБУЗ "ГП № 3 г. Новороссийска" МЗ КК</c:v>
                </c:pt>
                <c:pt idx="65">
                  <c:v>ГБУЗ "ГП № 6 г. Новороссийска" МЗ КК</c:v>
                </c:pt>
                <c:pt idx="66">
                  <c:v>ГБУЗ "ГП № 8 г. Новороссийска" МЗ КК</c:v>
                </c:pt>
                <c:pt idx="67">
                  <c:v>ГБУЗ "Амб. № 1 г. Новороссийска" МЗ КК</c:v>
                </c:pt>
                <c:pt idx="68">
                  <c:v>ГБУЗ "ГБ № 2 г. Новороссийска" МЗ КК</c:v>
                </c:pt>
                <c:pt idx="69">
                  <c:v>ГБУЗ "ГБ № 4 г. Новороссийска" МЗ КК</c:v>
                </c:pt>
                <c:pt idx="70">
                  <c:v>ГБУЗ "Отрадненская ЦРБ" МЗ КК</c:v>
                </c:pt>
                <c:pt idx="71">
                  <c:v>ГБУЗ "Павловская ЦРБ" МЗ КК</c:v>
                </c:pt>
                <c:pt idx="72">
                  <c:v>ГБУЗ "Приморско-Ахтарская ЦРБ" МЗ КК</c:v>
                </c:pt>
                <c:pt idx="73">
                  <c:v>ГБУЗ "Северская ЦРБ" МЗ КК</c:v>
                </c:pt>
                <c:pt idx="74">
                  <c:v>ГБУЗ "ГП № 2 г. Сочи" МЗ КК</c:v>
                </c:pt>
                <c:pt idx="75">
                  <c:v>ГБУЗ "ГП № 4 г. Сочи" МЗ КК</c:v>
                </c:pt>
                <c:pt idx="76">
                  <c:v>ГБУЗ "ГБ № 1 г. Сочи" МЗ КК</c:v>
                </c:pt>
                <c:pt idx="77">
                  <c:v>ГБУЗ "ГБ № 3 г. Сочи" МЗ КК</c:v>
                </c:pt>
                <c:pt idx="78">
                  <c:v>ГБУЗ "ГБ № 4 г. Сочи" МЗ КК</c:v>
                </c:pt>
                <c:pt idx="79">
                  <c:v> ГБУЗ "УБ №3 г. Сочи" МЗ КК</c:v>
                </c:pt>
                <c:pt idx="80">
                  <c:v>ГБУЗ "Староминская ЦРБ" МЗ КК</c:v>
                </c:pt>
                <c:pt idx="81">
                  <c:v>ГБУЗ "Тимашевская ЦРБ" МЗ КК</c:v>
                </c:pt>
                <c:pt idx="82">
                  <c:v>ГБУЗ "Тихорецкая ЦРБ" МЗ КК</c:v>
                </c:pt>
                <c:pt idx="83">
                  <c:v>ГБУЗ "Туапсинская ЦРБ № 3" МЗ КК</c:v>
                </c:pt>
                <c:pt idx="84">
                  <c:v>ГБУЗ "Туапсинская ЦРБ № 4" МЗ КК</c:v>
                </c:pt>
                <c:pt idx="85">
                  <c:v>ГБУЗ "Щербиновская ЦРБ" МЗ КК</c:v>
                </c:pt>
              </c:strCache>
            </c:strRef>
          </c:cat>
          <c:val>
            <c:numRef>
              <c:f>Лист1!$D$2:$D$90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ED2-4A1E-8070-B5D6DAA6D3D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6"/>
                <c:pt idx="1">
                  <c:v>ГБУЗ "ГП г-к Геленджик" МЗ КК</c:v>
                </c:pt>
                <c:pt idx="2">
                  <c:v>ГБУЗ "Новокубанская ЦРБ" МЗ КК</c:v>
                </c:pt>
                <c:pt idx="3">
                  <c:v>ГБУЗ "Темрюкская ЦРБ" МЗ КК</c:v>
                </c:pt>
                <c:pt idx="4">
                  <c:v>ГБУЗ "ГП № 2 г. Новороссийска" МЗ КК</c:v>
                </c:pt>
                <c:pt idx="5">
                  <c:v>ГБУЗ "ГБ № 2 г. Краснодара" МЗ КК</c:v>
                </c:pt>
                <c:pt idx="6">
                  <c:v>ГБУЗ "ГБ г. Кропоткина" МЗ КК</c:v>
                </c:pt>
                <c:pt idx="7">
                  <c:v>ГБУЗ "ГП № 22 г. Краснодара" МЗ КК</c:v>
                </c:pt>
                <c:pt idx="8">
                  <c:v>ГБУЗ "Каневская ЦРБ" МЗ КК</c:v>
                </c:pt>
                <c:pt idx="9">
                  <c:v>ГБУЗ "Кореновская ЦРБ" МЗ КК</c:v>
                </c:pt>
                <c:pt idx="10">
                  <c:v>ГБУЗ "Кущевская ЦРБ" МЗ КК</c:v>
                </c:pt>
                <c:pt idx="11">
                  <c:v>ГБУЗ "ГП № 9 г. Краснодара" МЗ КК</c:v>
                </c:pt>
                <c:pt idx="12">
                  <c:v>ЧУЗ "КБ" РЖД-Медицина" г. Краснодар"</c:v>
                </c:pt>
                <c:pt idx="13">
                  <c:v>ГБУЗ "ГП № 7 г. Новороссийска" МЗ КК</c:v>
                </c:pt>
                <c:pt idx="14">
                  <c:v>ГБУЗ "Тбилисская ЦРБ" МЗ КК</c:v>
                </c:pt>
                <c:pt idx="15">
                  <c:v>ГБУЗ "Ейская ЦРБ" МЗ КК</c:v>
                </c:pt>
                <c:pt idx="16">
                  <c:v>ГБУЗ "Туапсинская ЦРБ № 1" МЗ КК</c:v>
                </c:pt>
                <c:pt idx="17">
                  <c:v>ГБУЗ "ГП № 3 г. Сочи" МЗ КК</c:v>
                </c:pt>
                <c:pt idx="18">
                  <c:v>ГБУЗ "ГП № 1 г. Сочи" МЗ КК</c:v>
                </c:pt>
                <c:pt idx="19">
                  <c:v>ГБУЗ "Усть-Лабинская ЦРБ" МЗ КК</c:v>
                </c:pt>
                <c:pt idx="20">
                  <c:v>ГБУЗ "Славянская ЦРБ" МЗ КК</c:v>
                </c:pt>
                <c:pt idx="21">
                  <c:v>ГБУЗ "ГП № 5 г. Новороссийска" МЗ КК</c:v>
                </c:pt>
                <c:pt idx="22">
                  <c:v>ГБУЗ "ГП № 13 г. Краснодара" МЗ КК</c:v>
                </c:pt>
                <c:pt idx="23">
                  <c:v>ГБУЗ "Туапсинская ЦРБ № 2" МЗ КК</c:v>
                </c:pt>
                <c:pt idx="24">
                  <c:v>ГБУЗ "Абинская ЦРБ" МЗ КК</c:v>
                </c:pt>
                <c:pt idx="25">
                  <c:v>ГБУЗ "ГБ г. Анапы" МЗ КК</c:v>
                </c:pt>
                <c:pt idx="26">
                  <c:v>ГБУЗ "ЦРБ Апшеронского района" МЗ КК</c:v>
                </c:pt>
                <c:pt idx="27">
                  <c:v>ГБУЗ "ГБ г. Армавира" МЗ КК</c:v>
                </c:pt>
                <c:pt idx="28">
                  <c:v>ГБУЗ "Белоглинская ЦРБ" МЗ КК</c:v>
                </c:pt>
                <c:pt idx="29">
                  <c:v>ГБУЗ "Белореченская ЦРБ" МЗ КК</c:v>
                </c:pt>
                <c:pt idx="30">
                  <c:v>ГБУЗ "Брюховецкая ЦРБ" МЗ КК</c:v>
                </c:pt>
                <c:pt idx="31">
                  <c:v>ГБУЗ "Выселковская ЦРБ" МЗ КК</c:v>
                </c:pt>
                <c:pt idx="32">
                  <c:v>ГБУЗ "ГБ г-к Геленджик" МЗ КК, А-О филиал</c:v>
                </c:pt>
                <c:pt idx="33">
                  <c:v>ГБУЗ "ГБ г. Горячий Ключ" МЗ КК</c:v>
                </c:pt>
                <c:pt idx="34">
                  <c:v>ГБУЗ "Гулькевичская ЦРБ" МЗ КК</c:v>
                </c:pt>
                <c:pt idx="35">
                  <c:v>ГБУЗ "Динская ЦРБ" МЗ КК</c:v>
                </c:pt>
                <c:pt idx="36">
                  <c:v>ГБУЗ "Кавказская ЦРБ" МЗ КК</c:v>
                </c:pt>
                <c:pt idx="37">
                  <c:v>ГБУЗ "Калининская ЦРБ" МЗ КК</c:v>
                </c:pt>
                <c:pt idx="38">
                  <c:v>ГБУЗ "Красноармейская ЦРБ" МЗ КК</c:v>
                </c:pt>
                <c:pt idx="39">
                  <c:v>ГБУЗ "ГП № 3 г. Краснодара" МЗ КК</c:v>
                </c:pt>
                <c:pt idx="40">
                  <c:v>ГБУЗ "ГП № 4 г. Краснодара" МЗ КК</c:v>
                </c:pt>
                <c:pt idx="41">
                  <c:v>ГБУЗ "ГП № 5 г. Краснодара" МЗ КК</c:v>
                </c:pt>
                <c:pt idx="42">
                  <c:v>ГБУЗ "ГП № 7 г. Краснодара" МЗ КК</c:v>
                </c:pt>
                <c:pt idx="43">
                  <c:v>ГБУЗ "ГП № 8 г. Краснодара" МЗ КК</c:v>
                </c:pt>
                <c:pt idx="44">
                  <c:v>ГБУЗ "ГП № 10 г. Краснодара" МЗ КК</c:v>
                </c:pt>
                <c:pt idx="45">
                  <c:v>ГБУЗ "ГП № 11 г. Краснодара" МЗ КК</c:v>
                </c:pt>
                <c:pt idx="46">
                  <c:v>ГБУЗ "ГП № 14 г. Краснодара" МЗ КК</c:v>
                </c:pt>
                <c:pt idx="47">
                  <c:v>ГБУЗ "ГП № 15 г. Краснодара" МЗ КК</c:v>
                </c:pt>
                <c:pt idx="48">
                  <c:v>ГБУЗ "ГП № 16 г. Краснодара" МЗ КК</c:v>
                </c:pt>
                <c:pt idx="49">
                  <c:v>ГБУЗ "ГП № 17 г. Краснодара" МЗ КК</c:v>
                </c:pt>
                <c:pt idx="50">
                  <c:v>ГБУЗ "ГП № 19 г. Краснодара" МЗ КК</c:v>
                </c:pt>
                <c:pt idx="51">
                  <c:v>ГБУЗ "ГП № 23 г. Краснодара" МЗ КК</c:v>
                </c:pt>
                <c:pt idx="52">
                  <c:v>ГБУЗ "ГП № 25 г. Краснодара" МЗ КК</c:v>
                </c:pt>
                <c:pt idx="53">
                  <c:v>ГБУЗ "ГП № 27 г. Краснодара" МЗ КК</c:v>
                </c:pt>
                <c:pt idx="54">
                  <c:v>ГБУЗ "Старокорсунская УБ г. Краснодара" МЗ КК</c:v>
                </c:pt>
                <c:pt idx="55">
                  <c:v>ГБУЗ "НИИ - ККБ № 1 им. проф. С.В.Очаповского" МЗ КК, АПО г.Краснодар</c:v>
                </c:pt>
                <c:pt idx="56">
                  <c:v>ГБУЗ "Крыловская ЦРБ" МЗ КК</c:v>
                </c:pt>
                <c:pt idx="57">
                  <c:v>ГБУЗ "Крымская ЦРБ" МЗ КК</c:v>
                </c:pt>
                <c:pt idx="58">
                  <c:v>ГБУЗ "Курганинская ЦРБ" МЗ КК</c:v>
                </c:pt>
                <c:pt idx="59">
                  <c:v>ГБУЗ "Лабинская ЦРБ" МЗ КК</c:v>
                </c:pt>
                <c:pt idx="60">
                  <c:v>ГБУЗ "Ленинградская ЦРБ" МЗ КК</c:v>
                </c:pt>
                <c:pt idx="61">
                  <c:v>ГБУЗ "Мостовская ЦРБ" МЗ КК</c:v>
                </c:pt>
                <c:pt idx="62">
                  <c:v>ГБУЗ "Новопокровская ЦРБ" МЗ КК</c:v>
                </c:pt>
                <c:pt idx="63">
                  <c:v>ГБУЗ "ГП № 1 г. Новороссийска" МЗ КК</c:v>
                </c:pt>
                <c:pt idx="64">
                  <c:v>ГБУЗ "ГП № 3 г. Новороссийска" МЗ КК</c:v>
                </c:pt>
                <c:pt idx="65">
                  <c:v>ГБУЗ "ГП № 6 г. Новороссийска" МЗ КК</c:v>
                </c:pt>
                <c:pt idx="66">
                  <c:v>ГБУЗ "ГП № 8 г. Новороссийска" МЗ КК</c:v>
                </c:pt>
                <c:pt idx="67">
                  <c:v>ГБУЗ "Амб. № 1 г. Новороссийска" МЗ КК</c:v>
                </c:pt>
                <c:pt idx="68">
                  <c:v>ГБУЗ "ГБ № 2 г. Новороссийска" МЗ КК</c:v>
                </c:pt>
                <c:pt idx="69">
                  <c:v>ГБУЗ "ГБ № 4 г. Новороссийска" МЗ КК</c:v>
                </c:pt>
                <c:pt idx="70">
                  <c:v>ГБУЗ "Отрадненская ЦРБ" МЗ КК</c:v>
                </c:pt>
                <c:pt idx="71">
                  <c:v>ГБУЗ "Павловская ЦРБ" МЗ КК</c:v>
                </c:pt>
                <c:pt idx="72">
                  <c:v>ГБУЗ "Приморско-Ахтарская ЦРБ" МЗ КК</c:v>
                </c:pt>
                <c:pt idx="73">
                  <c:v>ГБУЗ "Северская ЦРБ" МЗ КК</c:v>
                </c:pt>
                <c:pt idx="74">
                  <c:v>ГБУЗ "ГП № 2 г. Сочи" МЗ КК</c:v>
                </c:pt>
                <c:pt idx="75">
                  <c:v>ГБУЗ "ГП № 4 г. Сочи" МЗ КК</c:v>
                </c:pt>
                <c:pt idx="76">
                  <c:v>ГБУЗ "ГБ № 1 г. Сочи" МЗ КК</c:v>
                </c:pt>
                <c:pt idx="77">
                  <c:v>ГБУЗ "ГБ № 3 г. Сочи" МЗ КК</c:v>
                </c:pt>
                <c:pt idx="78">
                  <c:v>ГБУЗ "ГБ № 4 г. Сочи" МЗ КК</c:v>
                </c:pt>
                <c:pt idx="79">
                  <c:v> ГБУЗ "УБ №3 г. Сочи" МЗ КК</c:v>
                </c:pt>
                <c:pt idx="80">
                  <c:v>ГБУЗ "Староминская ЦРБ" МЗ КК</c:v>
                </c:pt>
                <c:pt idx="81">
                  <c:v>ГБУЗ "Тимашевская ЦРБ" МЗ КК</c:v>
                </c:pt>
                <c:pt idx="82">
                  <c:v>ГБУЗ "Тихорецкая ЦРБ" МЗ КК</c:v>
                </c:pt>
                <c:pt idx="83">
                  <c:v>ГБУЗ "Туапсинская ЦРБ № 3" МЗ КК</c:v>
                </c:pt>
                <c:pt idx="84">
                  <c:v>ГБУЗ "Туапсинская ЦРБ № 4" МЗ КК</c:v>
                </c:pt>
                <c:pt idx="85">
                  <c:v>ГБУЗ "Щербиновская ЦРБ" МЗ КК</c:v>
                </c:pt>
              </c:strCache>
            </c:strRef>
          </c:cat>
          <c:val>
            <c:numRef>
              <c:f>Лист1!$E$2:$E$90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ED2-4A1E-8070-B5D6DAA6D3D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6"/>
                <c:pt idx="1">
                  <c:v>ГБУЗ "ГП г-к Геленджик" МЗ КК</c:v>
                </c:pt>
                <c:pt idx="2">
                  <c:v>ГБУЗ "Новокубанская ЦРБ" МЗ КК</c:v>
                </c:pt>
                <c:pt idx="3">
                  <c:v>ГБУЗ "Темрюкская ЦРБ" МЗ КК</c:v>
                </c:pt>
                <c:pt idx="4">
                  <c:v>ГБУЗ "ГП № 2 г. Новороссийска" МЗ КК</c:v>
                </c:pt>
                <c:pt idx="5">
                  <c:v>ГБУЗ "ГБ № 2 г. Краснодара" МЗ КК</c:v>
                </c:pt>
                <c:pt idx="6">
                  <c:v>ГБУЗ "ГБ г. Кропоткина" МЗ КК</c:v>
                </c:pt>
                <c:pt idx="7">
                  <c:v>ГБУЗ "ГП № 22 г. Краснодара" МЗ КК</c:v>
                </c:pt>
                <c:pt idx="8">
                  <c:v>ГБУЗ "Каневская ЦРБ" МЗ КК</c:v>
                </c:pt>
                <c:pt idx="9">
                  <c:v>ГБУЗ "Кореновская ЦРБ" МЗ КК</c:v>
                </c:pt>
                <c:pt idx="10">
                  <c:v>ГБУЗ "Кущевская ЦРБ" МЗ КК</c:v>
                </c:pt>
                <c:pt idx="11">
                  <c:v>ГБУЗ "ГП № 9 г. Краснодара" МЗ КК</c:v>
                </c:pt>
                <c:pt idx="12">
                  <c:v>ЧУЗ "КБ" РЖД-Медицина" г. Краснодар"</c:v>
                </c:pt>
                <c:pt idx="13">
                  <c:v>ГБУЗ "ГП № 7 г. Новороссийска" МЗ КК</c:v>
                </c:pt>
                <c:pt idx="14">
                  <c:v>ГБУЗ "Тбилисская ЦРБ" МЗ КК</c:v>
                </c:pt>
                <c:pt idx="15">
                  <c:v>ГБУЗ "Ейская ЦРБ" МЗ КК</c:v>
                </c:pt>
                <c:pt idx="16">
                  <c:v>ГБУЗ "Туапсинская ЦРБ № 1" МЗ КК</c:v>
                </c:pt>
                <c:pt idx="17">
                  <c:v>ГБУЗ "ГП № 3 г. Сочи" МЗ КК</c:v>
                </c:pt>
                <c:pt idx="18">
                  <c:v>ГБУЗ "ГП № 1 г. Сочи" МЗ КК</c:v>
                </c:pt>
                <c:pt idx="19">
                  <c:v>ГБУЗ "Усть-Лабинская ЦРБ" МЗ КК</c:v>
                </c:pt>
                <c:pt idx="20">
                  <c:v>ГБУЗ "Славянская ЦРБ" МЗ КК</c:v>
                </c:pt>
                <c:pt idx="21">
                  <c:v>ГБУЗ "ГП № 5 г. Новороссийска" МЗ КК</c:v>
                </c:pt>
                <c:pt idx="22">
                  <c:v>ГБУЗ "ГП № 13 г. Краснодара" МЗ КК</c:v>
                </c:pt>
                <c:pt idx="23">
                  <c:v>ГБУЗ "Туапсинская ЦРБ № 2" МЗ КК</c:v>
                </c:pt>
                <c:pt idx="24">
                  <c:v>ГБУЗ "Абинская ЦРБ" МЗ КК</c:v>
                </c:pt>
                <c:pt idx="25">
                  <c:v>ГБУЗ "ГБ г. Анапы" МЗ КК</c:v>
                </c:pt>
                <c:pt idx="26">
                  <c:v>ГБУЗ "ЦРБ Апшеронского района" МЗ КК</c:v>
                </c:pt>
                <c:pt idx="27">
                  <c:v>ГБУЗ "ГБ г. Армавира" МЗ КК</c:v>
                </c:pt>
                <c:pt idx="28">
                  <c:v>ГБУЗ "Белоглинская ЦРБ" МЗ КК</c:v>
                </c:pt>
                <c:pt idx="29">
                  <c:v>ГБУЗ "Белореченская ЦРБ" МЗ КК</c:v>
                </c:pt>
                <c:pt idx="30">
                  <c:v>ГБУЗ "Брюховецкая ЦРБ" МЗ КК</c:v>
                </c:pt>
                <c:pt idx="31">
                  <c:v>ГБУЗ "Выселковская ЦРБ" МЗ КК</c:v>
                </c:pt>
                <c:pt idx="32">
                  <c:v>ГБУЗ "ГБ г-к Геленджик" МЗ КК, А-О филиал</c:v>
                </c:pt>
                <c:pt idx="33">
                  <c:v>ГБУЗ "ГБ г. Горячий Ключ" МЗ КК</c:v>
                </c:pt>
                <c:pt idx="34">
                  <c:v>ГБУЗ "Гулькевичская ЦРБ" МЗ КК</c:v>
                </c:pt>
                <c:pt idx="35">
                  <c:v>ГБУЗ "Динская ЦРБ" МЗ КК</c:v>
                </c:pt>
                <c:pt idx="36">
                  <c:v>ГБУЗ "Кавказская ЦРБ" МЗ КК</c:v>
                </c:pt>
                <c:pt idx="37">
                  <c:v>ГБУЗ "Калининская ЦРБ" МЗ КК</c:v>
                </c:pt>
                <c:pt idx="38">
                  <c:v>ГБУЗ "Красноармейская ЦРБ" МЗ КК</c:v>
                </c:pt>
                <c:pt idx="39">
                  <c:v>ГБУЗ "ГП № 3 г. Краснодара" МЗ КК</c:v>
                </c:pt>
                <c:pt idx="40">
                  <c:v>ГБУЗ "ГП № 4 г. Краснодара" МЗ КК</c:v>
                </c:pt>
                <c:pt idx="41">
                  <c:v>ГБУЗ "ГП № 5 г. Краснодара" МЗ КК</c:v>
                </c:pt>
                <c:pt idx="42">
                  <c:v>ГБУЗ "ГП № 7 г. Краснодара" МЗ КК</c:v>
                </c:pt>
                <c:pt idx="43">
                  <c:v>ГБУЗ "ГП № 8 г. Краснодара" МЗ КК</c:v>
                </c:pt>
                <c:pt idx="44">
                  <c:v>ГБУЗ "ГП № 10 г. Краснодара" МЗ КК</c:v>
                </c:pt>
                <c:pt idx="45">
                  <c:v>ГБУЗ "ГП № 11 г. Краснодара" МЗ КК</c:v>
                </c:pt>
                <c:pt idx="46">
                  <c:v>ГБУЗ "ГП № 14 г. Краснодара" МЗ КК</c:v>
                </c:pt>
                <c:pt idx="47">
                  <c:v>ГБУЗ "ГП № 15 г. Краснодара" МЗ КК</c:v>
                </c:pt>
                <c:pt idx="48">
                  <c:v>ГБУЗ "ГП № 16 г. Краснодара" МЗ КК</c:v>
                </c:pt>
                <c:pt idx="49">
                  <c:v>ГБУЗ "ГП № 17 г. Краснодара" МЗ КК</c:v>
                </c:pt>
                <c:pt idx="50">
                  <c:v>ГБУЗ "ГП № 19 г. Краснодара" МЗ КК</c:v>
                </c:pt>
                <c:pt idx="51">
                  <c:v>ГБУЗ "ГП № 23 г. Краснодара" МЗ КК</c:v>
                </c:pt>
                <c:pt idx="52">
                  <c:v>ГБУЗ "ГП № 25 г. Краснодара" МЗ КК</c:v>
                </c:pt>
                <c:pt idx="53">
                  <c:v>ГБУЗ "ГП № 27 г. Краснодара" МЗ КК</c:v>
                </c:pt>
                <c:pt idx="54">
                  <c:v>ГБУЗ "Старокорсунская УБ г. Краснодара" МЗ КК</c:v>
                </c:pt>
                <c:pt idx="55">
                  <c:v>ГБУЗ "НИИ - ККБ № 1 им. проф. С.В.Очаповского" МЗ КК, АПО г.Краснодар</c:v>
                </c:pt>
                <c:pt idx="56">
                  <c:v>ГБУЗ "Крыловская ЦРБ" МЗ КК</c:v>
                </c:pt>
                <c:pt idx="57">
                  <c:v>ГБУЗ "Крымская ЦРБ" МЗ КК</c:v>
                </c:pt>
                <c:pt idx="58">
                  <c:v>ГБУЗ "Курганинская ЦРБ" МЗ КК</c:v>
                </c:pt>
                <c:pt idx="59">
                  <c:v>ГБУЗ "Лабинская ЦРБ" МЗ КК</c:v>
                </c:pt>
                <c:pt idx="60">
                  <c:v>ГБУЗ "Ленинградская ЦРБ" МЗ КК</c:v>
                </c:pt>
                <c:pt idx="61">
                  <c:v>ГБУЗ "Мостовская ЦРБ" МЗ КК</c:v>
                </c:pt>
                <c:pt idx="62">
                  <c:v>ГБУЗ "Новопокровская ЦРБ" МЗ КК</c:v>
                </c:pt>
                <c:pt idx="63">
                  <c:v>ГБУЗ "ГП № 1 г. Новороссийска" МЗ КК</c:v>
                </c:pt>
                <c:pt idx="64">
                  <c:v>ГБУЗ "ГП № 3 г. Новороссийска" МЗ КК</c:v>
                </c:pt>
                <c:pt idx="65">
                  <c:v>ГБУЗ "ГП № 6 г. Новороссийска" МЗ КК</c:v>
                </c:pt>
                <c:pt idx="66">
                  <c:v>ГБУЗ "ГП № 8 г. Новороссийска" МЗ КК</c:v>
                </c:pt>
                <c:pt idx="67">
                  <c:v>ГБУЗ "Амб. № 1 г. Новороссийска" МЗ КК</c:v>
                </c:pt>
                <c:pt idx="68">
                  <c:v>ГБУЗ "ГБ № 2 г. Новороссийска" МЗ КК</c:v>
                </c:pt>
                <c:pt idx="69">
                  <c:v>ГБУЗ "ГБ № 4 г. Новороссийска" МЗ КК</c:v>
                </c:pt>
                <c:pt idx="70">
                  <c:v>ГБУЗ "Отрадненская ЦРБ" МЗ КК</c:v>
                </c:pt>
                <c:pt idx="71">
                  <c:v>ГБУЗ "Павловская ЦРБ" МЗ КК</c:v>
                </c:pt>
                <c:pt idx="72">
                  <c:v>ГБУЗ "Приморско-Ахтарская ЦРБ" МЗ КК</c:v>
                </c:pt>
                <c:pt idx="73">
                  <c:v>ГБУЗ "Северская ЦРБ" МЗ КК</c:v>
                </c:pt>
                <c:pt idx="74">
                  <c:v>ГБУЗ "ГП № 2 г. Сочи" МЗ КК</c:v>
                </c:pt>
                <c:pt idx="75">
                  <c:v>ГБУЗ "ГП № 4 г. Сочи" МЗ КК</c:v>
                </c:pt>
                <c:pt idx="76">
                  <c:v>ГБУЗ "ГБ № 1 г. Сочи" МЗ КК</c:v>
                </c:pt>
                <c:pt idx="77">
                  <c:v>ГБУЗ "ГБ № 3 г. Сочи" МЗ КК</c:v>
                </c:pt>
                <c:pt idx="78">
                  <c:v>ГБУЗ "ГБ № 4 г. Сочи" МЗ КК</c:v>
                </c:pt>
                <c:pt idx="79">
                  <c:v> ГБУЗ "УБ №3 г. Сочи" МЗ КК</c:v>
                </c:pt>
                <c:pt idx="80">
                  <c:v>ГБУЗ "Староминская ЦРБ" МЗ КК</c:v>
                </c:pt>
                <c:pt idx="81">
                  <c:v>ГБУЗ "Тимашевская ЦРБ" МЗ КК</c:v>
                </c:pt>
                <c:pt idx="82">
                  <c:v>ГБУЗ "Тихорецкая ЦРБ" МЗ КК</c:v>
                </c:pt>
                <c:pt idx="83">
                  <c:v>ГБУЗ "Туапсинская ЦРБ № 3" МЗ КК</c:v>
                </c:pt>
                <c:pt idx="84">
                  <c:v>ГБУЗ "Туапсинская ЦРБ № 4" МЗ КК</c:v>
                </c:pt>
                <c:pt idx="85">
                  <c:v>ГБУЗ "Щербиновская ЦРБ" МЗ КК</c:v>
                </c:pt>
              </c:strCache>
            </c:strRef>
          </c:cat>
          <c:val>
            <c:numRef>
              <c:f>Лист1!$F$2:$F$90</c:f>
              <c:numCache>
                <c:formatCode>0.0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ED2-4A1E-8070-B5D6DAA6D3D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6"/>
                <c:pt idx="1">
                  <c:v>ГБУЗ "ГП г-к Геленджик" МЗ КК</c:v>
                </c:pt>
                <c:pt idx="2">
                  <c:v>ГБУЗ "Новокубанская ЦРБ" МЗ КК</c:v>
                </c:pt>
                <c:pt idx="3">
                  <c:v>ГБУЗ "Темрюкская ЦРБ" МЗ КК</c:v>
                </c:pt>
                <c:pt idx="4">
                  <c:v>ГБУЗ "ГП № 2 г. Новороссийска" МЗ КК</c:v>
                </c:pt>
                <c:pt idx="5">
                  <c:v>ГБУЗ "ГБ № 2 г. Краснодара" МЗ КК</c:v>
                </c:pt>
                <c:pt idx="6">
                  <c:v>ГБУЗ "ГБ г. Кропоткина" МЗ КК</c:v>
                </c:pt>
                <c:pt idx="7">
                  <c:v>ГБУЗ "ГП № 22 г. Краснодара" МЗ КК</c:v>
                </c:pt>
                <c:pt idx="8">
                  <c:v>ГБУЗ "Каневская ЦРБ" МЗ КК</c:v>
                </c:pt>
                <c:pt idx="9">
                  <c:v>ГБУЗ "Кореновская ЦРБ" МЗ КК</c:v>
                </c:pt>
                <c:pt idx="10">
                  <c:v>ГБУЗ "Кущевская ЦРБ" МЗ КК</c:v>
                </c:pt>
                <c:pt idx="11">
                  <c:v>ГБУЗ "ГП № 9 г. Краснодара" МЗ КК</c:v>
                </c:pt>
                <c:pt idx="12">
                  <c:v>ЧУЗ "КБ" РЖД-Медицина" г. Краснодар"</c:v>
                </c:pt>
                <c:pt idx="13">
                  <c:v>ГБУЗ "ГП № 7 г. Новороссийска" МЗ КК</c:v>
                </c:pt>
                <c:pt idx="14">
                  <c:v>ГБУЗ "Тбилисская ЦРБ" МЗ КК</c:v>
                </c:pt>
                <c:pt idx="15">
                  <c:v>ГБУЗ "Ейская ЦРБ" МЗ КК</c:v>
                </c:pt>
                <c:pt idx="16">
                  <c:v>ГБУЗ "Туапсинская ЦРБ № 1" МЗ КК</c:v>
                </c:pt>
                <c:pt idx="17">
                  <c:v>ГБУЗ "ГП № 3 г. Сочи" МЗ КК</c:v>
                </c:pt>
                <c:pt idx="18">
                  <c:v>ГБУЗ "ГП № 1 г. Сочи" МЗ КК</c:v>
                </c:pt>
                <c:pt idx="19">
                  <c:v>ГБУЗ "Усть-Лабинская ЦРБ" МЗ КК</c:v>
                </c:pt>
                <c:pt idx="20">
                  <c:v>ГБУЗ "Славянская ЦРБ" МЗ КК</c:v>
                </c:pt>
                <c:pt idx="21">
                  <c:v>ГБУЗ "ГП № 5 г. Новороссийска" МЗ КК</c:v>
                </c:pt>
                <c:pt idx="22">
                  <c:v>ГБУЗ "ГП № 13 г. Краснодара" МЗ КК</c:v>
                </c:pt>
                <c:pt idx="23">
                  <c:v>ГБУЗ "Туапсинская ЦРБ № 2" МЗ КК</c:v>
                </c:pt>
                <c:pt idx="24">
                  <c:v>ГБУЗ "Абинская ЦРБ" МЗ КК</c:v>
                </c:pt>
                <c:pt idx="25">
                  <c:v>ГБУЗ "ГБ г. Анапы" МЗ КК</c:v>
                </c:pt>
                <c:pt idx="26">
                  <c:v>ГБУЗ "ЦРБ Апшеронского района" МЗ КК</c:v>
                </c:pt>
                <c:pt idx="27">
                  <c:v>ГБУЗ "ГБ г. Армавира" МЗ КК</c:v>
                </c:pt>
                <c:pt idx="28">
                  <c:v>ГБУЗ "Белоглинская ЦРБ" МЗ КК</c:v>
                </c:pt>
                <c:pt idx="29">
                  <c:v>ГБУЗ "Белореченская ЦРБ" МЗ КК</c:v>
                </c:pt>
                <c:pt idx="30">
                  <c:v>ГБУЗ "Брюховецкая ЦРБ" МЗ КК</c:v>
                </c:pt>
                <c:pt idx="31">
                  <c:v>ГБУЗ "Выселковская ЦРБ" МЗ КК</c:v>
                </c:pt>
                <c:pt idx="32">
                  <c:v>ГБУЗ "ГБ г-к Геленджик" МЗ КК, А-О филиал</c:v>
                </c:pt>
                <c:pt idx="33">
                  <c:v>ГБУЗ "ГБ г. Горячий Ключ" МЗ КК</c:v>
                </c:pt>
                <c:pt idx="34">
                  <c:v>ГБУЗ "Гулькевичская ЦРБ" МЗ КК</c:v>
                </c:pt>
                <c:pt idx="35">
                  <c:v>ГБУЗ "Динская ЦРБ" МЗ КК</c:v>
                </c:pt>
                <c:pt idx="36">
                  <c:v>ГБУЗ "Кавказская ЦРБ" МЗ КК</c:v>
                </c:pt>
                <c:pt idx="37">
                  <c:v>ГБУЗ "Калининская ЦРБ" МЗ КК</c:v>
                </c:pt>
                <c:pt idx="38">
                  <c:v>ГБУЗ "Красноармейская ЦРБ" МЗ КК</c:v>
                </c:pt>
                <c:pt idx="39">
                  <c:v>ГБУЗ "ГП № 3 г. Краснодара" МЗ КК</c:v>
                </c:pt>
                <c:pt idx="40">
                  <c:v>ГБУЗ "ГП № 4 г. Краснодара" МЗ КК</c:v>
                </c:pt>
                <c:pt idx="41">
                  <c:v>ГБУЗ "ГП № 5 г. Краснодара" МЗ КК</c:v>
                </c:pt>
                <c:pt idx="42">
                  <c:v>ГБУЗ "ГП № 7 г. Краснодара" МЗ КК</c:v>
                </c:pt>
                <c:pt idx="43">
                  <c:v>ГБУЗ "ГП № 8 г. Краснодара" МЗ КК</c:v>
                </c:pt>
                <c:pt idx="44">
                  <c:v>ГБУЗ "ГП № 10 г. Краснодара" МЗ КК</c:v>
                </c:pt>
                <c:pt idx="45">
                  <c:v>ГБУЗ "ГП № 11 г. Краснодара" МЗ КК</c:v>
                </c:pt>
                <c:pt idx="46">
                  <c:v>ГБУЗ "ГП № 14 г. Краснодара" МЗ КК</c:v>
                </c:pt>
                <c:pt idx="47">
                  <c:v>ГБУЗ "ГП № 15 г. Краснодара" МЗ КК</c:v>
                </c:pt>
                <c:pt idx="48">
                  <c:v>ГБУЗ "ГП № 16 г. Краснодара" МЗ КК</c:v>
                </c:pt>
                <c:pt idx="49">
                  <c:v>ГБУЗ "ГП № 17 г. Краснодара" МЗ КК</c:v>
                </c:pt>
                <c:pt idx="50">
                  <c:v>ГБУЗ "ГП № 19 г. Краснодара" МЗ КК</c:v>
                </c:pt>
                <c:pt idx="51">
                  <c:v>ГБУЗ "ГП № 23 г. Краснодара" МЗ КК</c:v>
                </c:pt>
                <c:pt idx="52">
                  <c:v>ГБУЗ "ГП № 25 г. Краснодара" МЗ КК</c:v>
                </c:pt>
                <c:pt idx="53">
                  <c:v>ГБУЗ "ГП № 27 г. Краснодара" МЗ КК</c:v>
                </c:pt>
                <c:pt idx="54">
                  <c:v>ГБУЗ "Старокорсунская УБ г. Краснодара" МЗ КК</c:v>
                </c:pt>
                <c:pt idx="55">
                  <c:v>ГБУЗ "НИИ - ККБ № 1 им. проф. С.В.Очаповского" МЗ КК, АПО г.Краснодар</c:v>
                </c:pt>
                <c:pt idx="56">
                  <c:v>ГБУЗ "Крыловская ЦРБ" МЗ КК</c:v>
                </c:pt>
                <c:pt idx="57">
                  <c:v>ГБУЗ "Крымская ЦРБ" МЗ КК</c:v>
                </c:pt>
                <c:pt idx="58">
                  <c:v>ГБУЗ "Курганинская ЦРБ" МЗ КК</c:v>
                </c:pt>
                <c:pt idx="59">
                  <c:v>ГБУЗ "Лабинская ЦРБ" МЗ КК</c:v>
                </c:pt>
                <c:pt idx="60">
                  <c:v>ГБУЗ "Ленинградская ЦРБ" МЗ КК</c:v>
                </c:pt>
                <c:pt idx="61">
                  <c:v>ГБУЗ "Мостовская ЦРБ" МЗ КК</c:v>
                </c:pt>
                <c:pt idx="62">
                  <c:v>ГБУЗ "Новопокровская ЦРБ" МЗ КК</c:v>
                </c:pt>
                <c:pt idx="63">
                  <c:v>ГБУЗ "ГП № 1 г. Новороссийска" МЗ КК</c:v>
                </c:pt>
                <c:pt idx="64">
                  <c:v>ГБУЗ "ГП № 3 г. Новороссийска" МЗ КК</c:v>
                </c:pt>
                <c:pt idx="65">
                  <c:v>ГБУЗ "ГП № 6 г. Новороссийска" МЗ КК</c:v>
                </c:pt>
                <c:pt idx="66">
                  <c:v>ГБУЗ "ГП № 8 г. Новороссийска" МЗ КК</c:v>
                </c:pt>
                <c:pt idx="67">
                  <c:v>ГБУЗ "Амб. № 1 г. Новороссийска" МЗ КК</c:v>
                </c:pt>
                <c:pt idx="68">
                  <c:v>ГБУЗ "ГБ № 2 г. Новороссийска" МЗ КК</c:v>
                </c:pt>
                <c:pt idx="69">
                  <c:v>ГБУЗ "ГБ № 4 г. Новороссийска" МЗ КК</c:v>
                </c:pt>
                <c:pt idx="70">
                  <c:v>ГБУЗ "Отрадненская ЦРБ" МЗ КК</c:v>
                </c:pt>
                <c:pt idx="71">
                  <c:v>ГБУЗ "Павловская ЦРБ" МЗ КК</c:v>
                </c:pt>
                <c:pt idx="72">
                  <c:v>ГБУЗ "Приморско-Ахтарская ЦРБ" МЗ КК</c:v>
                </c:pt>
                <c:pt idx="73">
                  <c:v>ГБУЗ "Северская ЦРБ" МЗ КК</c:v>
                </c:pt>
                <c:pt idx="74">
                  <c:v>ГБУЗ "ГП № 2 г. Сочи" МЗ КК</c:v>
                </c:pt>
                <c:pt idx="75">
                  <c:v>ГБУЗ "ГП № 4 г. Сочи" МЗ КК</c:v>
                </c:pt>
                <c:pt idx="76">
                  <c:v>ГБУЗ "ГБ № 1 г. Сочи" МЗ КК</c:v>
                </c:pt>
                <c:pt idx="77">
                  <c:v>ГБУЗ "ГБ № 3 г. Сочи" МЗ КК</c:v>
                </c:pt>
                <c:pt idx="78">
                  <c:v>ГБУЗ "ГБ № 4 г. Сочи" МЗ КК</c:v>
                </c:pt>
                <c:pt idx="79">
                  <c:v> ГБУЗ "УБ №3 г. Сочи" МЗ КК</c:v>
                </c:pt>
                <c:pt idx="80">
                  <c:v>ГБУЗ "Староминская ЦРБ" МЗ КК</c:v>
                </c:pt>
                <c:pt idx="81">
                  <c:v>ГБУЗ "Тимашевская ЦРБ" МЗ КК</c:v>
                </c:pt>
                <c:pt idx="82">
                  <c:v>ГБУЗ "Тихорецкая ЦРБ" МЗ КК</c:v>
                </c:pt>
                <c:pt idx="83">
                  <c:v>ГБУЗ "Туапсинская ЦРБ № 3" МЗ КК</c:v>
                </c:pt>
                <c:pt idx="84">
                  <c:v>ГБУЗ "Туапсинская ЦРБ № 4" МЗ КК</c:v>
                </c:pt>
                <c:pt idx="85">
                  <c:v>ГБУЗ "Щербиновская ЦРБ" МЗ КК</c:v>
                </c:pt>
              </c:strCache>
            </c:strRef>
          </c:cat>
          <c:val>
            <c:numRef>
              <c:f>Лист1!$G$2:$G$90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ED2-4A1E-8070-B5D6DAA6D3D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6"/>
                <c:pt idx="1">
                  <c:v>ГБУЗ "ГП г-к Геленджик" МЗ КК</c:v>
                </c:pt>
                <c:pt idx="2">
                  <c:v>ГБУЗ "Новокубанская ЦРБ" МЗ КК</c:v>
                </c:pt>
                <c:pt idx="3">
                  <c:v>ГБУЗ "Темрюкская ЦРБ" МЗ КК</c:v>
                </c:pt>
                <c:pt idx="4">
                  <c:v>ГБУЗ "ГП № 2 г. Новороссийска" МЗ КК</c:v>
                </c:pt>
                <c:pt idx="5">
                  <c:v>ГБУЗ "ГБ № 2 г. Краснодара" МЗ КК</c:v>
                </c:pt>
                <c:pt idx="6">
                  <c:v>ГБУЗ "ГБ г. Кропоткина" МЗ КК</c:v>
                </c:pt>
                <c:pt idx="7">
                  <c:v>ГБУЗ "ГП № 22 г. Краснодара" МЗ КК</c:v>
                </c:pt>
                <c:pt idx="8">
                  <c:v>ГБУЗ "Каневская ЦРБ" МЗ КК</c:v>
                </c:pt>
                <c:pt idx="9">
                  <c:v>ГБУЗ "Кореновская ЦРБ" МЗ КК</c:v>
                </c:pt>
                <c:pt idx="10">
                  <c:v>ГБУЗ "Кущевская ЦРБ" МЗ КК</c:v>
                </c:pt>
                <c:pt idx="11">
                  <c:v>ГБУЗ "ГП № 9 г. Краснодара" МЗ КК</c:v>
                </c:pt>
                <c:pt idx="12">
                  <c:v>ЧУЗ "КБ" РЖД-Медицина" г. Краснодар"</c:v>
                </c:pt>
                <c:pt idx="13">
                  <c:v>ГБУЗ "ГП № 7 г. Новороссийска" МЗ КК</c:v>
                </c:pt>
                <c:pt idx="14">
                  <c:v>ГБУЗ "Тбилисская ЦРБ" МЗ КК</c:v>
                </c:pt>
                <c:pt idx="15">
                  <c:v>ГБУЗ "Ейская ЦРБ" МЗ КК</c:v>
                </c:pt>
                <c:pt idx="16">
                  <c:v>ГБУЗ "Туапсинская ЦРБ № 1" МЗ КК</c:v>
                </c:pt>
                <c:pt idx="17">
                  <c:v>ГБУЗ "ГП № 3 г. Сочи" МЗ КК</c:v>
                </c:pt>
                <c:pt idx="18">
                  <c:v>ГБУЗ "ГП № 1 г. Сочи" МЗ КК</c:v>
                </c:pt>
                <c:pt idx="19">
                  <c:v>ГБУЗ "Усть-Лабинская ЦРБ" МЗ КК</c:v>
                </c:pt>
                <c:pt idx="20">
                  <c:v>ГБУЗ "Славянская ЦРБ" МЗ КК</c:v>
                </c:pt>
                <c:pt idx="21">
                  <c:v>ГБУЗ "ГП № 5 г. Новороссийска" МЗ КК</c:v>
                </c:pt>
                <c:pt idx="22">
                  <c:v>ГБУЗ "ГП № 13 г. Краснодара" МЗ КК</c:v>
                </c:pt>
                <c:pt idx="23">
                  <c:v>ГБУЗ "Туапсинская ЦРБ № 2" МЗ КК</c:v>
                </c:pt>
                <c:pt idx="24">
                  <c:v>ГБУЗ "Абинская ЦРБ" МЗ КК</c:v>
                </c:pt>
                <c:pt idx="25">
                  <c:v>ГБУЗ "ГБ г. Анапы" МЗ КК</c:v>
                </c:pt>
                <c:pt idx="26">
                  <c:v>ГБУЗ "ЦРБ Апшеронского района" МЗ КК</c:v>
                </c:pt>
                <c:pt idx="27">
                  <c:v>ГБУЗ "ГБ г. Армавира" МЗ КК</c:v>
                </c:pt>
                <c:pt idx="28">
                  <c:v>ГБУЗ "Белоглинская ЦРБ" МЗ КК</c:v>
                </c:pt>
                <c:pt idx="29">
                  <c:v>ГБУЗ "Белореченская ЦРБ" МЗ КК</c:v>
                </c:pt>
                <c:pt idx="30">
                  <c:v>ГБУЗ "Брюховецкая ЦРБ" МЗ КК</c:v>
                </c:pt>
                <c:pt idx="31">
                  <c:v>ГБУЗ "Выселковская ЦРБ" МЗ КК</c:v>
                </c:pt>
                <c:pt idx="32">
                  <c:v>ГБУЗ "ГБ г-к Геленджик" МЗ КК, А-О филиал</c:v>
                </c:pt>
                <c:pt idx="33">
                  <c:v>ГБУЗ "ГБ г. Горячий Ключ" МЗ КК</c:v>
                </c:pt>
                <c:pt idx="34">
                  <c:v>ГБУЗ "Гулькевичская ЦРБ" МЗ КК</c:v>
                </c:pt>
                <c:pt idx="35">
                  <c:v>ГБУЗ "Динская ЦРБ" МЗ КК</c:v>
                </c:pt>
                <c:pt idx="36">
                  <c:v>ГБУЗ "Кавказская ЦРБ" МЗ КК</c:v>
                </c:pt>
                <c:pt idx="37">
                  <c:v>ГБУЗ "Калининская ЦРБ" МЗ КК</c:v>
                </c:pt>
                <c:pt idx="38">
                  <c:v>ГБУЗ "Красноармейская ЦРБ" МЗ КК</c:v>
                </c:pt>
                <c:pt idx="39">
                  <c:v>ГБУЗ "ГП № 3 г. Краснодара" МЗ КК</c:v>
                </c:pt>
                <c:pt idx="40">
                  <c:v>ГБУЗ "ГП № 4 г. Краснодара" МЗ КК</c:v>
                </c:pt>
                <c:pt idx="41">
                  <c:v>ГБУЗ "ГП № 5 г. Краснодара" МЗ КК</c:v>
                </c:pt>
                <c:pt idx="42">
                  <c:v>ГБУЗ "ГП № 7 г. Краснодара" МЗ КК</c:v>
                </c:pt>
                <c:pt idx="43">
                  <c:v>ГБУЗ "ГП № 8 г. Краснодара" МЗ КК</c:v>
                </c:pt>
                <c:pt idx="44">
                  <c:v>ГБУЗ "ГП № 10 г. Краснодара" МЗ КК</c:v>
                </c:pt>
                <c:pt idx="45">
                  <c:v>ГБУЗ "ГП № 11 г. Краснодара" МЗ КК</c:v>
                </c:pt>
                <c:pt idx="46">
                  <c:v>ГБУЗ "ГП № 14 г. Краснодара" МЗ КК</c:v>
                </c:pt>
                <c:pt idx="47">
                  <c:v>ГБУЗ "ГП № 15 г. Краснодара" МЗ КК</c:v>
                </c:pt>
                <c:pt idx="48">
                  <c:v>ГБУЗ "ГП № 16 г. Краснодара" МЗ КК</c:v>
                </c:pt>
                <c:pt idx="49">
                  <c:v>ГБУЗ "ГП № 17 г. Краснодара" МЗ КК</c:v>
                </c:pt>
                <c:pt idx="50">
                  <c:v>ГБУЗ "ГП № 19 г. Краснодара" МЗ КК</c:v>
                </c:pt>
                <c:pt idx="51">
                  <c:v>ГБУЗ "ГП № 23 г. Краснодара" МЗ КК</c:v>
                </c:pt>
                <c:pt idx="52">
                  <c:v>ГБУЗ "ГП № 25 г. Краснодара" МЗ КК</c:v>
                </c:pt>
                <c:pt idx="53">
                  <c:v>ГБУЗ "ГП № 27 г. Краснодара" МЗ КК</c:v>
                </c:pt>
                <c:pt idx="54">
                  <c:v>ГБУЗ "Старокорсунская УБ г. Краснодара" МЗ КК</c:v>
                </c:pt>
                <c:pt idx="55">
                  <c:v>ГБУЗ "НИИ - ККБ № 1 им. проф. С.В.Очаповского" МЗ КК, АПО г.Краснодар</c:v>
                </c:pt>
                <c:pt idx="56">
                  <c:v>ГБУЗ "Крыловская ЦРБ" МЗ КК</c:v>
                </c:pt>
                <c:pt idx="57">
                  <c:v>ГБУЗ "Крымская ЦРБ" МЗ КК</c:v>
                </c:pt>
                <c:pt idx="58">
                  <c:v>ГБУЗ "Курганинская ЦРБ" МЗ КК</c:v>
                </c:pt>
                <c:pt idx="59">
                  <c:v>ГБУЗ "Лабинская ЦРБ" МЗ КК</c:v>
                </c:pt>
                <c:pt idx="60">
                  <c:v>ГБУЗ "Ленинградская ЦРБ" МЗ КК</c:v>
                </c:pt>
                <c:pt idx="61">
                  <c:v>ГБУЗ "Мостовская ЦРБ" МЗ КК</c:v>
                </c:pt>
                <c:pt idx="62">
                  <c:v>ГБУЗ "Новопокровская ЦРБ" МЗ КК</c:v>
                </c:pt>
                <c:pt idx="63">
                  <c:v>ГБУЗ "ГП № 1 г. Новороссийска" МЗ КК</c:v>
                </c:pt>
                <c:pt idx="64">
                  <c:v>ГБУЗ "ГП № 3 г. Новороссийска" МЗ КК</c:v>
                </c:pt>
                <c:pt idx="65">
                  <c:v>ГБУЗ "ГП № 6 г. Новороссийска" МЗ КК</c:v>
                </c:pt>
                <c:pt idx="66">
                  <c:v>ГБУЗ "ГП № 8 г. Новороссийска" МЗ КК</c:v>
                </c:pt>
                <c:pt idx="67">
                  <c:v>ГБУЗ "Амб. № 1 г. Новороссийска" МЗ КК</c:v>
                </c:pt>
                <c:pt idx="68">
                  <c:v>ГБУЗ "ГБ № 2 г. Новороссийска" МЗ КК</c:v>
                </c:pt>
                <c:pt idx="69">
                  <c:v>ГБУЗ "ГБ № 4 г. Новороссийска" МЗ КК</c:v>
                </c:pt>
                <c:pt idx="70">
                  <c:v>ГБУЗ "Отрадненская ЦРБ" МЗ КК</c:v>
                </c:pt>
                <c:pt idx="71">
                  <c:v>ГБУЗ "Павловская ЦРБ" МЗ КК</c:v>
                </c:pt>
                <c:pt idx="72">
                  <c:v>ГБУЗ "Приморско-Ахтарская ЦРБ" МЗ КК</c:v>
                </c:pt>
                <c:pt idx="73">
                  <c:v>ГБУЗ "Северская ЦРБ" МЗ КК</c:v>
                </c:pt>
                <c:pt idx="74">
                  <c:v>ГБУЗ "ГП № 2 г. Сочи" МЗ КК</c:v>
                </c:pt>
                <c:pt idx="75">
                  <c:v>ГБУЗ "ГП № 4 г. Сочи" МЗ КК</c:v>
                </c:pt>
                <c:pt idx="76">
                  <c:v>ГБУЗ "ГБ № 1 г. Сочи" МЗ КК</c:v>
                </c:pt>
                <c:pt idx="77">
                  <c:v>ГБУЗ "ГБ № 3 г. Сочи" МЗ КК</c:v>
                </c:pt>
                <c:pt idx="78">
                  <c:v>ГБУЗ "ГБ № 4 г. Сочи" МЗ КК</c:v>
                </c:pt>
                <c:pt idx="79">
                  <c:v> ГБУЗ "УБ №3 г. Сочи" МЗ КК</c:v>
                </c:pt>
                <c:pt idx="80">
                  <c:v>ГБУЗ "Староминская ЦРБ" МЗ КК</c:v>
                </c:pt>
                <c:pt idx="81">
                  <c:v>ГБУЗ "Тимашевская ЦРБ" МЗ КК</c:v>
                </c:pt>
                <c:pt idx="82">
                  <c:v>ГБУЗ "Тихорецкая ЦРБ" МЗ КК</c:v>
                </c:pt>
                <c:pt idx="83">
                  <c:v>ГБУЗ "Туапсинская ЦРБ № 3" МЗ КК</c:v>
                </c:pt>
                <c:pt idx="84">
                  <c:v>ГБУЗ "Туапсинская ЦРБ № 4" МЗ КК</c:v>
                </c:pt>
                <c:pt idx="85">
                  <c:v>ГБУЗ "Щербиновская ЦРБ" МЗ КК</c:v>
                </c:pt>
              </c:strCache>
            </c:strRef>
          </c:cat>
          <c:val>
            <c:numRef>
              <c:f>Лист1!$H$2:$H$90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ED2-4A1E-8070-B5D6DAA6D3D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Ряд 8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6"/>
                <c:pt idx="1">
                  <c:v>ГБУЗ "ГП г-к Геленджик" МЗ КК</c:v>
                </c:pt>
                <c:pt idx="2">
                  <c:v>ГБУЗ "Новокубанская ЦРБ" МЗ КК</c:v>
                </c:pt>
                <c:pt idx="3">
                  <c:v>ГБУЗ "Темрюкская ЦРБ" МЗ КК</c:v>
                </c:pt>
                <c:pt idx="4">
                  <c:v>ГБУЗ "ГП № 2 г. Новороссийска" МЗ КК</c:v>
                </c:pt>
                <c:pt idx="5">
                  <c:v>ГБУЗ "ГБ № 2 г. Краснодара" МЗ КК</c:v>
                </c:pt>
                <c:pt idx="6">
                  <c:v>ГБУЗ "ГБ г. Кропоткина" МЗ КК</c:v>
                </c:pt>
                <c:pt idx="7">
                  <c:v>ГБУЗ "ГП № 22 г. Краснодара" МЗ КК</c:v>
                </c:pt>
                <c:pt idx="8">
                  <c:v>ГБУЗ "Каневская ЦРБ" МЗ КК</c:v>
                </c:pt>
                <c:pt idx="9">
                  <c:v>ГБУЗ "Кореновская ЦРБ" МЗ КК</c:v>
                </c:pt>
                <c:pt idx="10">
                  <c:v>ГБУЗ "Кущевская ЦРБ" МЗ КК</c:v>
                </c:pt>
                <c:pt idx="11">
                  <c:v>ГБУЗ "ГП № 9 г. Краснодара" МЗ КК</c:v>
                </c:pt>
                <c:pt idx="12">
                  <c:v>ЧУЗ "КБ" РЖД-Медицина" г. Краснодар"</c:v>
                </c:pt>
                <c:pt idx="13">
                  <c:v>ГБУЗ "ГП № 7 г. Новороссийска" МЗ КК</c:v>
                </c:pt>
                <c:pt idx="14">
                  <c:v>ГБУЗ "Тбилисская ЦРБ" МЗ КК</c:v>
                </c:pt>
                <c:pt idx="15">
                  <c:v>ГБУЗ "Ейская ЦРБ" МЗ КК</c:v>
                </c:pt>
                <c:pt idx="16">
                  <c:v>ГБУЗ "Туапсинская ЦРБ № 1" МЗ КК</c:v>
                </c:pt>
                <c:pt idx="17">
                  <c:v>ГБУЗ "ГП № 3 г. Сочи" МЗ КК</c:v>
                </c:pt>
                <c:pt idx="18">
                  <c:v>ГБУЗ "ГП № 1 г. Сочи" МЗ КК</c:v>
                </c:pt>
                <c:pt idx="19">
                  <c:v>ГБУЗ "Усть-Лабинская ЦРБ" МЗ КК</c:v>
                </c:pt>
                <c:pt idx="20">
                  <c:v>ГБУЗ "Славянская ЦРБ" МЗ КК</c:v>
                </c:pt>
                <c:pt idx="21">
                  <c:v>ГБУЗ "ГП № 5 г. Новороссийска" МЗ КК</c:v>
                </c:pt>
                <c:pt idx="22">
                  <c:v>ГБУЗ "ГП № 13 г. Краснодара" МЗ КК</c:v>
                </c:pt>
                <c:pt idx="23">
                  <c:v>ГБУЗ "Туапсинская ЦРБ № 2" МЗ КК</c:v>
                </c:pt>
                <c:pt idx="24">
                  <c:v>ГБУЗ "Абинская ЦРБ" МЗ КК</c:v>
                </c:pt>
                <c:pt idx="25">
                  <c:v>ГБУЗ "ГБ г. Анапы" МЗ КК</c:v>
                </c:pt>
                <c:pt idx="26">
                  <c:v>ГБУЗ "ЦРБ Апшеронского района" МЗ КК</c:v>
                </c:pt>
                <c:pt idx="27">
                  <c:v>ГБУЗ "ГБ г. Армавира" МЗ КК</c:v>
                </c:pt>
                <c:pt idx="28">
                  <c:v>ГБУЗ "Белоглинская ЦРБ" МЗ КК</c:v>
                </c:pt>
                <c:pt idx="29">
                  <c:v>ГБУЗ "Белореченская ЦРБ" МЗ КК</c:v>
                </c:pt>
                <c:pt idx="30">
                  <c:v>ГБУЗ "Брюховецкая ЦРБ" МЗ КК</c:v>
                </c:pt>
                <c:pt idx="31">
                  <c:v>ГБУЗ "Выселковская ЦРБ" МЗ КК</c:v>
                </c:pt>
                <c:pt idx="32">
                  <c:v>ГБУЗ "ГБ г-к Геленджик" МЗ КК, А-О филиал</c:v>
                </c:pt>
                <c:pt idx="33">
                  <c:v>ГБУЗ "ГБ г. Горячий Ключ" МЗ КК</c:v>
                </c:pt>
                <c:pt idx="34">
                  <c:v>ГБУЗ "Гулькевичская ЦРБ" МЗ КК</c:v>
                </c:pt>
                <c:pt idx="35">
                  <c:v>ГБУЗ "Динская ЦРБ" МЗ КК</c:v>
                </c:pt>
                <c:pt idx="36">
                  <c:v>ГБУЗ "Кавказская ЦРБ" МЗ КК</c:v>
                </c:pt>
                <c:pt idx="37">
                  <c:v>ГБУЗ "Калининская ЦРБ" МЗ КК</c:v>
                </c:pt>
                <c:pt idx="38">
                  <c:v>ГБУЗ "Красноармейская ЦРБ" МЗ КК</c:v>
                </c:pt>
                <c:pt idx="39">
                  <c:v>ГБУЗ "ГП № 3 г. Краснодара" МЗ КК</c:v>
                </c:pt>
                <c:pt idx="40">
                  <c:v>ГБУЗ "ГП № 4 г. Краснодара" МЗ КК</c:v>
                </c:pt>
                <c:pt idx="41">
                  <c:v>ГБУЗ "ГП № 5 г. Краснодара" МЗ КК</c:v>
                </c:pt>
                <c:pt idx="42">
                  <c:v>ГБУЗ "ГП № 7 г. Краснодара" МЗ КК</c:v>
                </c:pt>
                <c:pt idx="43">
                  <c:v>ГБУЗ "ГП № 8 г. Краснодара" МЗ КК</c:v>
                </c:pt>
                <c:pt idx="44">
                  <c:v>ГБУЗ "ГП № 10 г. Краснодара" МЗ КК</c:v>
                </c:pt>
                <c:pt idx="45">
                  <c:v>ГБУЗ "ГП № 11 г. Краснодара" МЗ КК</c:v>
                </c:pt>
                <c:pt idx="46">
                  <c:v>ГБУЗ "ГП № 14 г. Краснодара" МЗ КК</c:v>
                </c:pt>
                <c:pt idx="47">
                  <c:v>ГБУЗ "ГП № 15 г. Краснодара" МЗ КК</c:v>
                </c:pt>
                <c:pt idx="48">
                  <c:v>ГБУЗ "ГП № 16 г. Краснодара" МЗ КК</c:v>
                </c:pt>
                <c:pt idx="49">
                  <c:v>ГБУЗ "ГП № 17 г. Краснодара" МЗ КК</c:v>
                </c:pt>
                <c:pt idx="50">
                  <c:v>ГБУЗ "ГП № 19 г. Краснодара" МЗ КК</c:v>
                </c:pt>
                <c:pt idx="51">
                  <c:v>ГБУЗ "ГП № 23 г. Краснодара" МЗ КК</c:v>
                </c:pt>
                <c:pt idx="52">
                  <c:v>ГБУЗ "ГП № 25 г. Краснодара" МЗ КК</c:v>
                </c:pt>
                <c:pt idx="53">
                  <c:v>ГБУЗ "ГП № 27 г. Краснодара" МЗ КК</c:v>
                </c:pt>
                <c:pt idx="54">
                  <c:v>ГБУЗ "Старокорсунская УБ г. Краснодара" МЗ КК</c:v>
                </c:pt>
                <c:pt idx="55">
                  <c:v>ГБУЗ "НИИ - ККБ № 1 им. проф. С.В.Очаповского" МЗ КК, АПО г.Краснодар</c:v>
                </c:pt>
                <c:pt idx="56">
                  <c:v>ГБУЗ "Крыловская ЦРБ" МЗ КК</c:v>
                </c:pt>
                <c:pt idx="57">
                  <c:v>ГБУЗ "Крымская ЦРБ" МЗ КК</c:v>
                </c:pt>
                <c:pt idx="58">
                  <c:v>ГБУЗ "Курганинская ЦРБ" МЗ КК</c:v>
                </c:pt>
                <c:pt idx="59">
                  <c:v>ГБУЗ "Лабинская ЦРБ" МЗ КК</c:v>
                </c:pt>
                <c:pt idx="60">
                  <c:v>ГБУЗ "Ленинградская ЦРБ" МЗ КК</c:v>
                </c:pt>
                <c:pt idx="61">
                  <c:v>ГБУЗ "Мостовская ЦРБ" МЗ КК</c:v>
                </c:pt>
                <c:pt idx="62">
                  <c:v>ГБУЗ "Новопокровская ЦРБ" МЗ КК</c:v>
                </c:pt>
                <c:pt idx="63">
                  <c:v>ГБУЗ "ГП № 1 г. Новороссийска" МЗ КК</c:v>
                </c:pt>
                <c:pt idx="64">
                  <c:v>ГБУЗ "ГП № 3 г. Новороссийска" МЗ КК</c:v>
                </c:pt>
                <c:pt idx="65">
                  <c:v>ГБУЗ "ГП № 6 г. Новороссийска" МЗ КК</c:v>
                </c:pt>
                <c:pt idx="66">
                  <c:v>ГБУЗ "ГП № 8 г. Новороссийска" МЗ КК</c:v>
                </c:pt>
                <c:pt idx="67">
                  <c:v>ГБУЗ "Амб. № 1 г. Новороссийска" МЗ КК</c:v>
                </c:pt>
                <c:pt idx="68">
                  <c:v>ГБУЗ "ГБ № 2 г. Новороссийска" МЗ КК</c:v>
                </c:pt>
                <c:pt idx="69">
                  <c:v>ГБУЗ "ГБ № 4 г. Новороссийска" МЗ КК</c:v>
                </c:pt>
                <c:pt idx="70">
                  <c:v>ГБУЗ "Отрадненская ЦРБ" МЗ КК</c:v>
                </c:pt>
                <c:pt idx="71">
                  <c:v>ГБУЗ "Павловская ЦРБ" МЗ КК</c:v>
                </c:pt>
                <c:pt idx="72">
                  <c:v>ГБУЗ "Приморско-Ахтарская ЦРБ" МЗ КК</c:v>
                </c:pt>
                <c:pt idx="73">
                  <c:v>ГБУЗ "Северская ЦРБ" МЗ КК</c:v>
                </c:pt>
                <c:pt idx="74">
                  <c:v>ГБУЗ "ГП № 2 г. Сочи" МЗ КК</c:v>
                </c:pt>
                <c:pt idx="75">
                  <c:v>ГБУЗ "ГП № 4 г. Сочи" МЗ КК</c:v>
                </c:pt>
                <c:pt idx="76">
                  <c:v>ГБУЗ "ГБ № 1 г. Сочи" МЗ КК</c:v>
                </c:pt>
                <c:pt idx="77">
                  <c:v>ГБУЗ "ГБ № 3 г. Сочи" МЗ КК</c:v>
                </c:pt>
                <c:pt idx="78">
                  <c:v>ГБУЗ "ГБ № 4 г. Сочи" МЗ КК</c:v>
                </c:pt>
                <c:pt idx="79">
                  <c:v> ГБУЗ "УБ №3 г. Сочи" МЗ КК</c:v>
                </c:pt>
                <c:pt idx="80">
                  <c:v>ГБУЗ "Староминская ЦРБ" МЗ КК</c:v>
                </c:pt>
                <c:pt idx="81">
                  <c:v>ГБУЗ "Тимашевская ЦРБ" МЗ КК</c:v>
                </c:pt>
                <c:pt idx="82">
                  <c:v>ГБУЗ "Тихорецкая ЦРБ" МЗ КК</c:v>
                </c:pt>
                <c:pt idx="83">
                  <c:v>ГБУЗ "Туапсинская ЦРБ № 3" МЗ КК</c:v>
                </c:pt>
                <c:pt idx="84">
                  <c:v>ГБУЗ "Туапсинская ЦРБ № 4" МЗ КК</c:v>
                </c:pt>
                <c:pt idx="85">
                  <c:v>ГБУЗ "Щербиновская ЦРБ" МЗ КК</c:v>
                </c:pt>
              </c:strCache>
            </c:strRef>
          </c:cat>
          <c:val>
            <c:numRef>
              <c:f>Лист1!$I$2:$I$90</c:f>
              <c:numCache>
                <c:formatCode>_(* #,##0.00_);_(* \(#,##0.00\);_(* "-"??_);_(@_)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ED2-4A1E-8070-B5D6DAA6D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873576"/>
        <c:axId val="306872792"/>
      </c:lineChart>
      <c:catAx>
        <c:axId val="30687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872792"/>
        <c:crosses val="autoZero"/>
        <c:auto val="1"/>
        <c:lblAlgn val="ctr"/>
        <c:lblOffset val="100"/>
        <c:noMultiLvlLbl val="0"/>
      </c:catAx>
      <c:valAx>
        <c:axId val="306872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87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56000342968434E-2"/>
          <c:y val="0.13992471026603467"/>
          <c:w val="0.96270452118333383"/>
          <c:h val="0.432649144401971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6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Лист1!$A$2:$A$90</c:f>
              <c:strCache>
                <c:ptCount val="89"/>
                <c:pt idx="1">
                  <c:v>ГБУЗ "Городская поликлиника № 4 города Сочи" МЗ КК</c:v>
                </c:pt>
                <c:pt idx="2">
                  <c:v>ГБУЗ "Гулькевичская ЦРБ" МЗ КК</c:v>
                </c:pt>
                <c:pt idx="3">
                  <c:v>ГБУЗ "Туапсинская ЦРБ № 4" МЗ КК</c:v>
                </c:pt>
                <c:pt idx="4">
                  <c:v>ГБУЗ "Темрюкская центральная районная больница" МЗ КК</c:v>
                </c:pt>
                <c:pt idx="5">
                  <c:v>ГБУЗ "Щербиновская центральная районная больница" МЗ КК</c:v>
                </c:pt>
                <c:pt idx="6">
                  <c:v>ГБУЗ "Славянская центральная районная больница" МЗ КК</c:v>
                </c:pt>
                <c:pt idx="7">
                  <c:v>ГБУЗ "Городская поликлиника № 11 города Краснодара" МЗ КК</c:v>
                </c:pt>
                <c:pt idx="8">
                  <c:v>ГБУЗ "Брюховецкая ЦРБ" МЗ КК</c:v>
                </c:pt>
                <c:pt idx="9">
                  <c:v>ГБУЗ "Городская поликлиника № 12 города Краснодара" МЗ КК</c:v>
                </c:pt>
                <c:pt idx="10">
                  <c:v>ГБУЗ "Городская поликлиника № 5 г. Новороссийска" МЗ КК</c:v>
                </c:pt>
                <c:pt idx="11">
                  <c:v>ГБУЗ "Мостовская центральная районная больница" МЗ КК</c:v>
                </c:pt>
                <c:pt idx="12">
                  <c:v>ГБУЗ "Белореченская ЦРБ" МЗ КК</c:v>
                </c:pt>
                <c:pt idx="13">
                  <c:v>ГБУЗ "Старокорсунская УБ города Краснодара" МЗ КК</c:v>
                </c:pt>
                <c:pt idx="14">
                  <c:v>ГБУЗ "Городская поликлиника № 25 города Краснодара" МЗ КК</c:v>
                </c:pt>
                <c:pt idx="15">
                  <c:v>ГБУЗ "Новокубанская центральная районная больница" МЗ КК</c:v>
                </c:pt>
                <c:pt idx="16">
                  <c:v>ГБУЗ "Павловская ЦРБ" МЗ КК</c:v>
                </c:pt>
                <c:pt idx="17">
                  <c:v>ГБУЗ "Городская больница № 2 г. Новороссийска" МЗ КК</c:v>
                </c:pt>
                <c:pt idx="18">
                  <c:v>ГБУЗ "Успенская центральная районная больница" МЗ КК</c:v>
                </c:pt>
                <c:pt idx="19">
                  <c:v>ГБУЗ "Северская центральная районная больница" МЗ КК</c:v>
                </c:pt>
                <c:pt idx="20">
                  <c:v> ГБУЗ "УБ №3 г. Сочи" МЗ КК</c:v>
                </c:pt>
                <c:pt idx="21">
                  <c:v>ГБУЗ "Городская больница № 8 города Сочи" МЗ КК</c:v>
                </c:pt>
                <c:pt idx="22">
                  <c:v>ГБУЗ "Отрадненская ЦРБ" МЗ КК</c:v>
                </c:pt>
                <c:pt idx="23">
                  <c:v>ГБУЗ "Городская поликлиника № 8 города Краснодара" МЗ КК</c:v>
                </c:pt>
                <c:pt idx="24">
                  <c:v>ГБУЗ "Городская больница города Армавира" МЗ КК</c:v>
                </c:pt>
                <c:pt idx="25">
                  <c:v>ГБУЗ "Лабинская центральная районная больница" МЗ КК</c:v>
                </c:pt>
                <c:pt idx="26">
                  <c:v>ГБУЗ "Кавказская ЦРБ" МЗ КК</c:v>
                </c:pt>
                <c:pt idx="27">
                  <c:v>ГБУЗ "Городская поликлиника № 13 города Краснодара" МЗ КК</c:v>
                </c:pt>
                <c:pt idx="28">
                  <c:v>ГБУЗ "Городская больница № 4 города Сочи" МЗ КК</c:v>
                </c:pt>
                <c:pt idx="29">
                  <c:v>ГБУЗ "Городская поликлиника № 7 г. Новороссийска" МЗ КК</c:v>
                </c:pt>
                <c:pt idx="30">
                  <c:v>ГБУЗ "Ленинградская центральная районная больница" МЗ КК</c:v>
                </c:pt>
                <c:pt idx="31">
                  <c:v>ГБУЗ "Староминская центральная районная больница" МЗ КК</c:v>
                </c:pt>
                <c:pt idx="32">
                  <c:v>ГБУЗ "Туапсинская ЦРБ № 2" МЗ КК</c:v>
                </c:pt>
                <c:pt idx="33">
                  <c:v>ЧУЗ "КБ" РЖД-Медицина" г. Краснодар"</c:v>
                </c:pt>
                <c:pt idx="34">
                  <c:v>ГБУЗ "Городская поликлиника № 1 города Сочи" МЗ КК</c:v>
                </c:pt>
                <c:pt idx="35">
                  <c:v>ГБУЗ "Городская поликлиника № 3 города Сочи" МЗ КК</c:v>
                </c:pt>
                <c:pt idx="36">
                  <c:v>ГБУЗ "Городская больница города Горячий Ключ" МЗ КК</c:v>
                </c:pt>
                <c:pt idx="37">
                  <c:v>ГБУЗ "Городская поликлиника № 15 города Краснодара" МЗ КК</c:v>
                </c:pt>
                <c:pt idx="38">
                  <c:v>ГБУЗ "Городская поликлиника № 14 города Краснодара" МЗ КК</c:v>
                </c:pt>
                <c:pt idx="39">
                  <c:v>ГБУЗ "Усть-Лабинская центральная районная больница" МЗ КК</c:v>
                </c:pt>
                <c:pt idx="40">
                  <c:v>ГБУЗ "Городская больница города Анапы" МЗ КК</c:v>
                </c:pt>
                <c:pt idx="41">
                  <c:v>ГБУЗ "Городская поликлиника № 2 города Сочи" МЗ КК</c:v>
                </c:pt>
                <c:pt idx="42">
                  <c:v>ГБУЗ "Крыловская ЦРБ" МЗ КК</c:v>
                </c:pt>
                <c:pt idx="43">
                  <c:v>ГБУЗ "Городская поликлиника № 19 города Краснодара" МЗ КК</c:v>
                </c:pt>
                <c:pt idx="44">
                  <c:v>ГБУЗ "Кореновская ЦРБ" МЗ КК</c:v>
                </c:pt>
                <c:pt idx="45">
                  <c:v>ГБУЗ "Городская больница города Кропоткина" МЗ КК</c:v>
                </c:pt>
                <c:pt idx="46">
                  <c:v>ГБУЗ "Городская поликлиника № 23 города Краснодара" МЗ КК</c:v>
                </c:pt>
                <c:pt idx="47">
                  <c:v>ГБУЗ "Туапсинская РБ № 3" МЗ КК</c:v>
                </c:pt>
                <c:pt idx="48">
                  <c:v>ГБУЗ "Тбилисская центральная районная больница" МЗ КК</c:v>
                </c:pt>
                <c:pt idx="49">
                  <c:v>ГБУЗ "Курганинская ЦРБ" МЗ КК</c:v>
                </c:pt>
                <c:pt idx="50">
                  <c:v>ГБУЗ "Тихорецкая центральная районная больница" МЗ КК</c:v>
                </c:pt>
                <c:pt idx="51">
                  <c:v>ГБУЗ "Городская больница № 4 г. Новороссийска" МЗ КК</c:v>
                </c:pt>
                <c:pt idx="52">
                  <c:v>ГБУЗ "Туапсинская ЦРБ № 1" МЗ КК</c:v>
                </c:pt>
                <c:pt idx="53">
                  <c:v>ГБУЗ "Новопокровская центральная районная больница" МЗ КК</c:v>
                </c:pt>
                <c:pt idx="54">
                  <c:v>ГБУЗ "ЦРБ Апшеронского района" МЗ КК</c:v>
                </c:pt>
                <c:pt idx="55">
                  <c:v>ГБУЗ "Городская поликлиника № 1 г. Новороссийска" МЗ КК</c:v>
                </c:pt>
                <c:pt idx="56">
                  <c:v>ГБУЗ "Амбулатория № 1 г. Новороссийска" МЗ КК</c:v>
                </c:pt>
                <c:pt idx="57">
                  <c:v>ГБУЗ "Крымская ЦРБ" МЗ КК</c:v>
                </c:pt>
                <c:pt idx="58">
                  <c:v>ГБУЗ "Калининская ЦРБ" МЗ КК</c:v>
                </c:pt>
                <c:pt idx="59">
                  <c:v>ГБУЗ "Городская больница № 1 города Сочи" МЗ КК</c:v>
                </c:pt>
                <c:pt idx="60">
                  <c:v>ГБУЗ "Ейская ЦРБ" МЗ КК</c:v>
                </c:pt>
                <c:pt idx="61">
                  <c:v>ГБУЗ "Приморско-Ахтарская ЦРБ им. Кравченко Н.Г." МЗ КК</c:v>
                </c:pt>
                <c:pt idx="62">
                  <c:v>ГБУЗ "Городская поликлиника № 5 города Краснодара" МЗ КК</c:v>
                </c:pt>
                <c:pt idx="63">
                  <c:v>ГБУЗ "Абинская ЦРБ" МЗ КК</c:v>
                </c:pt>
                <c:pt idx="64">
                  <c:v>ГБУЗ "Динская ЦРБ" МЗ КК</c:v>
                </c:pt>
                <c:pt idx="65">
                  <c:v>ГБУЗ "НИИ - ККБ № 1" МЗ КК, АПО г.Краснодар</c:v>
                </c:pt>
                <c:pt idx="66">
                  <c:v>ГБУЗ "Городская поликлиника г-к Геленджик" МЗ КК</c:v>
                </c:pt>
                <c:pt idx="67">
                  <c:v>ГБУЗ "Белоглинская ЦРБ" МЗ КК</c:v>
                </c:pt>
                <c:pt idx="68">
                  <c:v>ГБУЗ "Городская поликлиника №8 г. Новороссийска" МЗ КК</c:v>
                </c:pt>
                <c:pt idx="69">
                  <c:v>ГБУЗ "Городская поликлиника № 4 г. Краснодара" МЗ КК</c:v>
                </c:pt>
                <c:pt idx="70">
                  <c:v>ГБУЗ "Городская поликлиника № 6 г. Новороссийска" МЗ КК</c:v>
                </c:pt>
                <c:pt idx="71">
                  <c:v>ГБУЗ "Кущевская ЦРБ" МЗ КК</c:v>
                </c:pt>
                <c:pt idx="72">
                  <c:v>ГБУЗ "Городская поликлиника № 3 г. Краснодара" МЗ КК</c:v>
                </c:pt>
                <c:pt idx="73">
                  <c:v>ГБУЗ "Городская поликлиника № 22 города Краснодара" МЗ КК</c:v>
                </c:pt>
                <c:pt idx="74">
                  <c:v>ГБУЗ "Городская поликлиника № 3 г. Новороссийска" МЗ КК</c:v>
                </c:pt>
                <c:pt idx="75">
                  <c:v>ГБУЗ "Городская поликлиника № 2 г. Новороссийска" МЗ КК</c:v>
                </c:pt>
                <c:pt idx="76">
                  <c:v>ГБУЗ "Городская поликлиника № 9 города Краснодара" МЗ КК</c:v>
                </c:pt>
                <c:pt idx="77">
                  <c:v>ГБУЗ "Каневская ЦРБ" МЗ КК</c:v>
                </c:pt>
                <c:pt idx="78">
                  <c:v>ГБУЗ "Городская поликлиника № 7 города Краснодара" МЗ КК</c:v>
                </c:pt>
                <c:pt idx="79">
                  <c:v>ГБУЗ "Городская поликлиника № 17 города Краснодара" МЗ КК</c:v>
                </c:pt>
                <c:pt idx="80">
                  <c:v>ГБУЗ "Городская больница № 3 города Сочи" МЗ КК</c:v>
                </c:pt>
                <c:pt idx="81">
                  <c:v>ГБУЗ "Городская больница № 2 города Краснодара" МЗ КК</c:v>
                </c:pt>
                <c:pt idx="82">
                  <c:v>ГБУЗ "Городская больница г-к Геленджик" МЗ КК, А-О филиал</c:v>
                </c:pt>
                <c:pt idx="83">
                  <c:v>ГБУЗ "Выселковская ЦРБ им.засл.вр. РФ В.Ф.Долгополова"</c:v>
                </c:pt>
                <c:pt idx="84">
                  <c:v>ГБУЗ "Городская поликлиника № 16 города Краснодара" МЗ КК</c:v>
                </c:pt>
                <c:pt idx="85">
                  <c:v>ГБУЗ "Городская поликлиника № 27 города Краснодара" МЗ КК</c:v>
                </c:pt>
                <c:pt idx="86">
                  <c:v>ГБУЗ "Красноармейская ЦРБ" МЗ КК</c:v>
                </c:pt>
                <c:pt idx="87">
                  <c:v>ГБУЗ "Городская поликлиника № 10 города Краснодара" МЗ КК</c:v>
                </c:pt>
                <c:pt idx="88">
                  <c:v>ГБУЗ "Тимашевская центральная районная больница" МЗ КК</c:v>
                </c:pt>
              </c:strCache>
            </c:strRef>
          </c:cat>
          <c:val>
            <c:numRef>
              <c:f>Лист1!$B$2:$B$90</c:f>
              <c:numCache>
                <c:formatCode>0.0</c:formatCode>
                <c:ptCount val="89"/>
                <c:pt idx="1">
                  <c:v>1.3041945717307015</c:v>
                </c:pt>
                <c:pt idx="2">
                  <c:v>2.7442630707357463</c:v>
                </c:pt>
                <c:pt idx="3">
                  <c:v>3.8112522686025407</c:v>
                </c:pt>
                <c:pt idx="4">
                  <c:v>6.4886786076377154</c:v>
                </c:pt>
                <c:pt idx="5">
                  <c:v>7.5774971297359359</c:v>
                </c:pt>
                <c:pt idx="6">
                  <c:v>8.032890575585073</c:v>
                </c:pt>
                <c:pt idx="7">
                  <c:v>9.8188500918876347</c:v>
                </c:pt>
                <c:pt idx="8">
                  <c:v>11.774128954745695</c:v>
                </c:pt>
                <c:pt idx="9">
                  <c:v>11.980092428012798</c:v>
                </c:pt>
                <c:pt idx="10">
                  <c:v>15.554014218831281</c:v>
                </c:pt>
                <c:pt idx="11">
                  <c:v>16.213494461228599</c:v>
                </c:pt>
                <c:pt idx="12">
                  <c:v>17.096483318304781</c:v>
                </c:pt>
                <c:pt idx="13">
                  <c:v>17.473435655253837</c:v>
                </c:pt>
                <c:pt idx="14">
                  <c:v>18.063583815028903</c:v>
                </c:pt>
                <c:pt idx="15">
                  <c:v>18.49726063135925</c:v>
                </c:pt>
                <c:pt idx="16">
                  <c:v>19.92847854356307</c:v>
                </c:pt>
                <c:pt idx="17">
                  <c:v>21.602787456445991</c:v>
                </c:pt>
                <c:pt idx="18">
                  <c:v>21.869688385269122</c:v>
                </c:pt>
                <c:pt idx="19">
                  <c:v>22.178501162582723</c:v>
                </c:pt>
                <c:pt idx="20">
                  <c:v>22.842639593908629</c:v>
                </c:pt>
                <c:pt idx="21">
                  <c:v>22.900763358778626</c:v>
                </c:pt>
                <c:pt idx="22">
                  <c:v>23.48968105065666</c:v>
                </c:pt>
                <c:pt idx="23">
                  <c:v>23.735632183908045</c:v>
                </c:pt>
                <c:pt idx="24">
                  <c:v>24.079076620825148</c:v>
                </c:pt>
                <c:pt idx="25">
                  <c:v>25.207445615608879</c:v>
                </c:pt>
                <c:pt idx="26">
                  <c:v>25.492175668854113</c:v>
                </c:pt>
                <c:pt idx="27">
                  <c:v>26.16956443807134</c:v>
                </c:pt>
                <c:pt idx="28">
                  <c:v>26.376811594202898</c:v>
                </c:pt>
                <c:pt idx="29">
                  <c:v>27.912621359223301</c:v>
                </c:pt>
                <c:pt idx="30">
                  <c:v>28.267376122381112</c:v>
                </c:pt>
                <c:pt idx="31">
                  <c:v>28.692429857067232</c:v>
                </c:pt>
                <c:pt idx="32">
                  <c:v>28.90625</c:v>
                </c:pt>
                <c:pt idx="33">
                  <c:v>28.953556731334508</c:v>
                </c:pt>
                <c:pt idx="34">
                  <c:v>30.123408803809152</c:v>
                </c:pt>
                <c:pt idx="35">
                  <c:v>30.242990654205606</c:v>
                </c:pt>
                <c:pt idx="36">
                  <c:v>30.693658827031854</c:v>
                </c:pt>
                <c:pt idx="37">
                  <c:v>30.900498818587558</c:v>
                </c:pt>
                <c:pt idx="38">
                  <c:v>31.067961165048544</c:v>
                </c:pt>
                <c:pt idx="39">
                  <c:v>32.699920823436265</c:v>
                </c:pt>
                <c:pt idx="40">
                  <c:v>32.760866026371481</c:v>
                </c:pt>
                <c:pt idx="41">
                  <c:v>32.969486479781693</c:v>
                </c:pt>
                <c:pt idx="42">
                  <c:v>33.196721311475407</c:v>
                </c:pt>
                <c:pt idx="43">
                  <c:v>34.268476621417797</c:v>
                </c:pt>
                <c:pt idx="44">
                  <c:v>34.686346863468636</c:v>
                </c:pt>
                <c:pt idx="45">
                  <c:v>35.114026866604185</c:v>
                </c:pt>
                <c:pt idx="46">
                  <c:v>35.538057742782151</c:v>
                </c:pt>
                <c:pt idx="47">
                  <c:v>35.545722713864308</c:v>
                </c:pt>
                <c:pt idx="48">
                  <c:v>35.703848027277154</c:v>
                </c:pt>
                <c:pt idx="49">
                  <c:v>36.243500866551123</c:v>
                </c:pt>
                <c:pt idx="50">
                  <c:v>36.47439558347611</c:v>
                </c:pt>
                <c:pt idx="51">
                  <c:v>36.50586701434159</c:v>
                </c:pt>
                <c:pt idx="52">
                  <c:v>36.662251655629142</c:v>
                </c:pt>
                <c:pt idx="53">
                  <c:v>37.363777893098082</c:v>
                </c:pt>
                <c:pt idx="54">
                  <c:v>37.46180963572268</c:v>
                </c:pt>
                <c:pt idx="55">
                  <c:v>38.110825344867898</c:v>
                </c:pt>
                <c:pt idx="56">
                  <c:v>38.451856513530522</c:v>
                </c:pt>
                <c:pt idx="57">
                  <c:v>38.686585745409275</c:v>
                </c:pt>
                <c:pt idx="58">
                  <c:v>38.774577046181982</c:v>
                </c:pt>
                <c:pt idx="59">
                  <c:v>39.22949461474731</c:v>
                </c:pt>
                <c:pt idx="60">
                  <c:v>40.621634097553468</c:v>
                </c:pt>
                <c:pt idx="61">
                  <c:v>40.926640926640928</c:v>
                </c:pt>
                <c:pt idx="62">
                  <c:v>41.115344648423971</c:v>
                </c:pt>
                <c:pt idx="63">
                  <c:v>41.522491349480966</c:v>
                </c:pt>
                <c:pt idx="64">
                  <c:v>41.887243906086439</c:v>
                </c:pt>
                <c:pt idx="65">
                  <c:v>42.810278840896665</c:v>
                </c:pt>
                <c:pt idx="66">
                  <c:v>42.902208201892748</c:v>
                </c:pt>
                <c:pt idx="67">
                  <c:v>43.666899930020996</c:v>
                </c:pt>
                <c:pt idx="68">
                  <c:v>45.619335347432028</c:v>
                </c:pt>
                <c:pt idx="69">
                  <c:v>52.671755725190842</c:v>
                </c:pt>
                <c:pt idx="70">
                  <c:v>53.521126760563384</c:v>
                </c:pt>
                <c:pt idx="71">
                  <c:v>54.266321913380736</c:v>
                </c:pt>
                <c:pt idx="72">
                  <c:v>54.584282460136677</c:v>
                </c:pt>
                <c:pt idx="73">
                  <c:v>54.952076677316292</c:v>
                </c:pt>
                <c:pt idx="74">
                  <c:v>56.433408577878104</c:v>
                </c:pt>
                <c:pt idx="75">
                  <c:v>60.501567398119121</c:v>
                </c:pt>
                <c:pt idx="76">
                  <c:v>60.693940963231483</c:v>
                </c:pt>
                <c:pt idx="77">
                  <c:v>68.559928443649369</c:v>
                </c:pt>
                <c:pt idx="78">
                  <c:v>75.409023301933559</c:v>
                </c:pt>
                <c:pt idx="79">
                  <c:v>76.84280639431617</c:v>
                </c:pt>
                <c:pt idx="80">
                  <c:v>78.531073446327682</c:v>
                </c:pt>
                <c:pt idx="81">
                  <c:v>81.254429482636425</c:v>
                </c:pt>
                <c:pt idx="82">
                  <c:v>87.425149700598809</c:v>
                </c:pt>
                <c:pt idx="83">
                  <c:v>97.924217462932461</c:v>
                </c:pt>
                <c:pt idx="84">
                  <c:v>98.403954802259889</c:v>
                </c:pt>
                <c:pt idx="85">
                  <c:v>99.952696310312206</c:v>
                </c:pt>
                <c:pt idx="86">
                  <c:v>100</c:v>
                </c:pt>
                <c:pt idx="87">
                  <c:v>102.57680872150644</c:v>
                </c:pt>
                <c:pt idx="88">
                  <c:v>195.88096176586521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18-4B18-9AFF-B9F9F071B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306873184"/>
        <c:axId val="306874360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"Городская поликлиника № 4 города Сочи" МЗ КК</c:v>
                </c:pt>
                <c:pt idx="2">
                  <c:v>ГБУЗ "Гулькевичская ЦРБ" МЗ КК</c:v>
                </c:pt>
                <c:pt idx="3">
                  <c:v>ГБУЗ "Туапсинская ЦРБ № 4" МЗ КК</c:v>
                </c:pt>
                <c:pt idx="4">
                  <c:v>ГБУЗ "Темрюкская центральная районная больница" МЗ КК</c:v>
                </c:pt>
                <c:pt idx="5">
                  <c:v>ГБУЗ "Щербиновская центральная районная больница" МЗ КК</c:v>
                </c:pt>
                <c:pt idx="6">
                  <c:v>ГБУЗ "Славянская центральная районная больница" МЗ КК</c:v>
                </c:pt>
                <c:pt idx="7">
                  <c:v>ГБУЗ "Городская поликлиника № 11 города Краснодара" МЗ КК</c:v>
                </c:pt>
                <c:pt idx="8">
                  <c:v>ГБУЗ "Брюховецкая ЦРБ" МЗ КК</c:v>
                </c:pt>
                <c:pt idx="9">
                  <c:v>ГБУЗ "Городская поликлиника № 12 города Краснодара" МЗ КК</c:v>
                </c:pt>
                <c:pt idx="10">
                  <c:v>ГБУЗ "Городская поликлиника № 5 г. Новороссийска" МЗ КК</c:v>
                </c:pt>
                <c:pt idx="11">
                  <c:v>ГБУЗ "Мостовская центральная районная больница" МЗ КК</c:v>
                </c:pt>
                <c:pt idx="12">
                  <c:v>ГБУЗ "Белореченская ЦРБ" МЗ КК</c:v>
                </c:pt>
                <c:pt idx="13">
                  <c:v>ГБУЗ "Старокорсунская УБ города Краснодара" МЗ КК</c:v>
                </c:pt>
                <c:pt idx="14">
                  <c:v>ГБУЗ "Городская поликлиника № 25 города Краснодара" МЗ КК</c:v>
                </c:pt>
                <c:pt idx="15">
                  <c:v>ГБУЗ "Новокубанская центральная районная больница" МЗ КК</c:v>
                </c:pt>
                <c:pt idx="16">
                  <c:v>ГБУЗ "Павловская ЦРБ" МЗ КК</c:v>
                </c:pt>
                <c:pt idx="17">
                  <c:v>ГБУЗ "Городская больница № 2 г. Новороссийска" МЗ КК</c:v>
                </c:pt>
                <c:pt idx="18">
                  <c:v>ГБУЗ "Успенская центральная районная больница" МЗ КК</c:v>
                </c:pt>
                <c:pt idx="19">
                  <c:v>ГБУЗ "Северская центральная районная больница" МЗ КК</c:v>
                </c:pt>
                <c:pt idx="20">
                  <c:v> ГБУЗ "УБ №3 г. Сочи" МЗ КК</c:v>
                </c:pt>
                <c:pt idx="21">
                  <c:v>ГБУЗ "Городская больница № 8 города Сочи" МЗ КК</c:v>
                </c:pt>
                <c:pt idx="22">
                  <c:v>ГБУЗ "Отрадненская ЦРБ" МЗ КК</c:v>
                </c:pt>
                <c:pt idx="23">
                  <c:v>ГБУЗ "Городская поликлиника № 8 города Краснодара" МЗ КК</c:v>
                </c:pt>
                <c:pt idx="24">
                  <c:v>ГБУЗ "Городская больница города Армавира" МЗ КК</c:v>
                </c:pt>
                <c:pt idx="25">
                  <c:v>ГБУЗ "Лабинская центральная районная больница" МЗ КК</c:v>
                </c:pt>
                <c:pt idx="26">
                  <c:v>ГБУЗ "Кавказская ЦРБ" МЗ КК</c:v>
                </c:pt>
                <c:pt idx="27">
                  <c:v>ГБУЗ "Городская поликлиника № 13 города Краснодара" МЗ КК</c:v>
                </c:pt>
                <c:pt idx="28">
                  <c:v>ГБУЗ "Городская больница № 4 города Сочи" МЗ КК</c:v>
                </c:pt>
                <c:pt idx="29">
                  <c:v>ГБУЗ "Городская поликлиника № 7 г. Новороссийска" МЗ КК</c:v>
                </c:pt>
                <c:pt idx="30">
                  <c:v>ГБУЗ "Ленинградская центральная районная больница" МЗ КК</c:v>
                </c:pt>
                <c:pt idx="31">
                  <c:v>ГБУЗ "Староминская центральная районная больница" МЗ КК</c:v>
                </c:pt>
                <c:pt idx="32">
                  <c:v>ГБУЗ "Туапсинская ЦРБ № 2" МЗ КК</c:v>
                </c:pt>
                <c:pt idx="33">
                  <c:v>ЧУЗ "КБ" РЖД-Медицина" г. Краснодар"</c:v>
                </c:pt>
                <c:pt idx="34">
                  <c:v>ГБУЗ "Городская поликлиника № 1 города Сочи" МЗ КК</c:v>
                </c:pt>
                <c:pt idx="35">
                  <c:v>ГБУЗ "Городская поликлиника № 3 города Сочи" МЗ КК</c:v>
                </c:pt>
                <c:pt idx="36">
                  <c:v>ГБУЗ "Городская больница города Горячий Ключ" МЗ КК</c:v>
                </c:pt>
                <c:pt idx="37">
                  <c:v>ГБУЗ "Городская поликлиника № 15 города Краснодара" МЗ КК</c:v>
                </c:pt>
                <c:pt idx="38">
                  <c:v>ГБУЗ "Городская поликлиника № 14 города Краснодара" МЗ КК</c:v>
                </c:pt>
                <c:pt idx="39">
                  <c:v>ГБУЗ "Усть-Лабинская центральная районная больница" МЗ КК</c:v>
                </c:pt>
                <c:pt idx="40">
                  <c:v>ГБУЗ "Городская больница города Анапы" МЗ КК</c:v>
                </c:pt>
                <c:pt idx="41">
                  <c:v>ГБУЗ "Городская поликлиника № 2 города Сочи" МЗ КК</c:v>
                </c:pt>
                <c:pt idx="42">
                  <c:v>ГБУЗ "Крыловская ЦРБ" МЗ КК</c:v>
                </c:pt>
                <c:pt idx="43">
                  <c:v>ГБУЗ "Городская поликлиника № 19 города Краснодара" МЗ КК</c:v>
                </c:pt>
                <c:pt idx="44">
                  <c:v>ГБУЗ "Кореновская ЦРБ" МЗ КК</c:v>
                </c:pt>
                <c:pt idx="45">
                  <c:v>ГБУЗ "Городская больница города Кропоткина" МЗ КК</c:v>
                </c:pt>
                <c:pt idx="46">
                  <c:v>ГБУЗ "Городская поликлиника № 23 города Краснодара" МЗ КК</c:v>
                </c:pt>
                <c:pt idx="47">
                  <c:v>ГБУЗ "Туапсинская РБ № 3" МЗ КК</c:v>
                </c:pt>
                <c:pt idx="48">
                  <c:v>ГБУЗ "Тбилисская центральная районная больница" МЗ КК</c:v>
                </c:pt>
                <c:pt idx="49">
                  <c:v>ГБУЗ "Курганинская ЦРБ" МЗ КК</c:v>
                </c:pt>
                <c:pt idx="50">
                  <c:v>ГБУЗ "Тихорецкая центральная районная больница" МЗ КК</c:v>
                </c:pt>
                <c:pt idx="51">
                  <c:v>ГБУЗ "Городская больница № 4 г. Новороссийска" МЗ КК</c:v>
                </c:pt>
                <c:pt idx="52">
                  <c:v>ГБУЗ "Туапсинская ЦРБ № 1" МЗ КК</c:v>
                </c:pt>
                <c:pt idx="53">
                  <c:v>ГБУЗ "Новопокровская центральная районная больница" МЗ КК</c:v>
                </c:pt>
                <c:pt idx="54">
                  <c:v>ГБУЗ "ЦРБ Апшеронского района" МЗ КК</c:v>
                </c:pt>
                <c:pt idx="55">
                  <c:v>ГБУЗ "Городская поликлиника № 1 г. Новороссийска" МЗ КК</c:v>
                </c:pt>
                <c:pt idx="56">
                  <c:v>ГБУЗ "Амбулатория № 1 г. Новороссийска" МЗ КК</c:v>
                </c:pt>
                <c:pt idx="57">
                  <c:v>ГБУЗ "Крымская ЦРБ" МЗ КК</c:v>
                </c:pt>
                <c:pt idx="58">
                  <c:v>ГБУЗ "Калининская ЦРБ" МЗ КК</c:v>
                </c:pt>
                <c:pt idx="59">
                  <c:v>ГБУЗ "Городская больница № 1 города Сочи" МЗ КК</c:v>
                </c:pt>
                <c:pt idx="60">
                  <c:v>ГБУЗ "Ейская ЦРБ" МЗ КК</c:v>
                </c:pt>
                <c:pt idx="61">
                  <c:v>ГБУЗ "Приморско-Ахтарская ЦРБ им. Кравченко Н.Г." МЗ КК</c:v>
                </c:pt>
                <c:pt idx="62">
                  <c:v>ГБУЗ "Городская поликлиника № 5 города Краснодара" МЗ КК</c:v>
                </c:pt>
                <c:pt idx="63">
                  <c:v>ГБУЗ "Абинская ЦРБ" МЗ КК</c:v>
                </c:pt>
                <c:pt idx="64">
                  <c:v>ГБУЗ "Динская ЦРБ" МЗ КК</c:v>
                </c:pt>
                <c:pt idx="65">
                  <c:v>ГБУЗ "НИИ - ККБ № 1" МЗ КК, АПО г.Краснодар</c:v>
                </c:pt>
                <c:pt idx="66">
                  <c:v>ГБУЗ "Городская поликлиника г-к Геленджик" МЗ КК</c:v>
                </c:pt>
                <c:pt idx="67">
                  <c:v>ГБУЗ "Белоглинская ЦРБ" МЗ КК</c:v>
                </c:pt>
                <c:pt idx="68">
                  <c:v>ГБУЗ "Городская поликлиника №8 г. Новороссийска" МЗ КК</c:v>
                </c:pt>
                <c:pt idx="69">
                  <c:v>ГБУЗ "Городская поликлиника № 4 г. Краснодара" МЗ КК</c:v>
                </c:pt>
                <c:pt idx="70">
                  <c:v>ГБУЗ "Городская поликлиника № 6 г. Новороссийска" МЗ КК</c:v>
                </c:pt>
                <c:pt idx="71">
                  <c:v>ГБУЗ "Кущевская ЦРБ" МЗ КК</c:v>
                </c:pt>
                <c:pt idx="72">
                  <c:v>ГБУЗ "Городская поликлиника № 3 г. Краснодара" МЗ КК</c:v>
                </c:pt>
                <c:pt idx="73">
                  <c:v>ГБУЗ "Городская поликлиника № 22 города Краснодара" МЗ КК</c:v>
                </c:pt>
                <c:pt idx="74">
                  <c:v>ГБУЗ "Городская поликлиника № 3 г. Новороссийска" МЗ КК</c:v>
                </c:pt>
                <c:pt idx="75">
                  <c:v>ГБУЗ "Городская поликлиника № 2 г. Новороссийска" МЗ КК</c:v>
                </c:pt>
                <c:pt idx="76">
                  <c:v>ГБУЗ "Городская поликлиника № 9 города Краснодара" МЗ КК</c:v>
                </c:pt>
                <c:pt idx="77">
                  <c:v>ГБУЗ "Каневская ЦРБ" МЗ КК</c:v>
                </c:pt>
                <c:pt idx="78">
                  <c:v>ГБУЗ "Городская поликлиника № 7 города Краснодара" МЗ КК</c:v>
                </c:pt>
                <c:pt idx="79">
                  <c:v>ГБУЗ "Городская поликлиника № 17 города Краснодара" МЗ КК</c:v>
                </c:pt>
                <c:pt idx="80">
                  <c:v>ГБУЗ "Городская больница № 3 города Сочи" МЗ КК</c:v>
                </c:pt>
                <c:pt idx="81">
                  <c:v>ГБУЗ "Городская больница № 2 города Краснодара" МЗ КК</c:v>
                </c:pt>
                <c:pt idx="82">
                  <c:v>ГБУЗ "Городская больница г-к Геленджик" МЗ КК, А-О филиал</c:v>
                </c:pt>
                <c:pt idx="83">
                  <c:v>ГБУЗ "Выселковская ЦРБ им.засл.вр. РФ В.Ф.Долгополова"</c:v>
                </c:pt>
                <c:pt idx="84">
                  <c:v>ГБУЗ "Городская поликлиника № 16 города Краснодара" МЗ КК</c:v>
                </c:pt>
                <c:pt idx="85">
                  <c:v>ГБУЗ "Городская поликлиника № 27 города Краснодара" МЗ КК</c:v>
                </c:pt>
                <c:pt idx="86">
                  <c:v>ГБУЗ "Красноармейская ЦРБ" МЗ КК</c:v>
                </c:pt>
                <c:pt idx="87">
                  <c:v>ГБУЗ "Городская поликлиника № 10 города Краснодара" МЗ КК</c:v>
                </c:pt>
                <c:pt idx="88">
                  <c:v>ГБУЗ "Тимашевская центральная районная больница" МЗ КК</c:v>
                </c:pt>
              </c:strCache>
            </c:strRef>
          </c:cat>
          <c:val>
            <c:numRef>
              <c:f>Лист1!$D$2:$D$90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ED2-4A1E-8070-B5D6DAA6D3DE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"Городская поликлиника № 4 города Сочи" МЗ КК</c:v>
                </c:pt>
                <c:pt idx="2">
                  <c:v>ГБУЗ "Гулькевичская ЦРБ" МЗ КК</c:v>
                </c:pt>
                <c:pt idx="3">
                  <c:v>ГБУЗ "Туапсинская ЦРБ № 4" МЗ КК</c:v>
                </c:pt>
                <c:pt idx="4">
                  <c:v>ГБУЗ "Темрюкская центральная районная больница" МЗ КК</c:v>
                </c:pt>
                <c:pt idx="5">
                  <c:v>ГБУЗ "Щербиновская центральная районная больница" МЗ КК</c:v>
                </c:pt>
                <c:pt idx="6">
                  <c:v>ГБУЗ "Славянская центральная районная больница" МЗ КК</c:v>
                </c:pt>
                <c:pt idx="7">
                  <c:v>ГБУЗ "Городская поликлиника № 11 города Краснодара" МЗ КК</c:v>
                </c:pt>
                <c:pt idx="8">
                  <c:v>ГБУЗ "Брюховецкая ЦРБ" МЗ КК</c:v>
                </c:pt>
                <c:pt idx="9">
                  <c:v>ГБУЗ "Городская поликлиника № 12 города Краснодара" МЗ КК</c:v>
                </c:pt>
                <c:pt idx="10">
                  <c:v>ГБУЗ "Городская поликлиника № 5 г. Новороссийска" МЗ КК</c:v>
                </c:pt>
                <c:pt idx="11">
                  <c:v>ГБУЗ "Мостовская центральная районная больница" МЗ КК</c:v>
                </c:pt>
                <c:pt idx="12">
                  <c:v>ГБУЗ "Белореченская ЦРБ" МЗ КК</c:v>
                </c:pt>
                <c:pt idx="13">
                  <c:v>ГБУЗ "Старокорсунская УБ города Краснодара" МЗ КК</c:v>
                </c:pt>
                <c:pt idx="14">
                  <c:v>ГБУЗ "Городская поликлиника № 25 города Краснодара" МЗ КК</c:v>
                </c:pt>
                <c:pt idx="15">
                  <c:v>ГБУЗ "Новокубанская центральная районная больница" МЗ КК</c:v>
                </c:pt>
                <c:pt idx="16">
                  <c:v>ГБУЗ "Павловская ЦРБ" МЗ КК</c:v>
                </c:pt>
                <c:pt idx="17">
                  <c:v>ГБУЗ "Городская больница № 2 г. Новороссийска" МЗ КК</c:v>
                </c:pt>
                <c:pt idx="18">
                  <c:v>ГБУЗ "Успенская центральная районная больница" МЗ КК</c:v>
                </c:pt>
                <c:pt idx="19">
                  <c:v>ГБУЗ "Северская центральная районная больница" МЗ КК</c:v>
                </c:pt>
                <c:pt idx="20">
                  <c:v> ГБУЗ "УБ №3 г. Сочи" МЗ КК</c:v>
                </c:pt>
                <c:pt idx="21">
                  <c:v>ГБУЗ "Городская больница № 8 города Сочи" МЗ КК</c:v>
                </c:pt>
                <c:pt idx="22">
                  <c:v>ГБУЗ "Отрадненская ЦРБ" МЗ КК</c:v>
                </c:pt>
                <c:pt idx="23">
                  <c:v>ГБУЗ "Городская поликлиника № 8 города Краснодара" МЗ КК</c:v>
                </c:pt>
                <c:pt idx="24">
                  <c:v>ГБУЗ "Городская больница города Армавира" МЗ КК</c:v>
                </c:pt>
                <c:pt idx="25">
                  <c:v>ГБУЗ "Лабинская центральная районная больница" МЗ КК</c:v>
                </c:pt>
                <c:pt idx="26">
                  <c:v>ГБУЗ "Кавказская ЦРБ" МЗ КК</c:v>
                </c:pt>
                <c:pt idx="27">
                  <c:v>ГБУЗ "Городская поликлиника № 13 города Краснодара" МЗ КК</c:v>
                </c:pt>
                <c:pt idx="28">
                  <c:v>ГБУЗ "Городская больница № 4 города Сочи" МЗ КК</c:v>
                </c:pt>
                <c:pt idx="29">
                  <c:v>ГБУЗ "Городская поликлиника № 7 г. Новороссийска" МЗ КК</c:v>
                </c:pt>
                <c:pt idx="30">
                  <c:v>ГБУЗ "Ленинградская центральная районная больница" МЗ КК</c:v>
                </c:pt>
                <c:pt idx="31">
                  <c:v>ГБУЗ "Староминская центральная районная больница" МЗ КК</c:v>
                </c:pt>
                <c:pt idx="32">
                  <c:v>ГБУЗ "Туапсинская ЦРБ № 2" МЗ КК</c:v>
                </c:pt>
                <c:pt idx="33">
                  <c:v>ЧУЗ "КБ" РЖД-Медицина" г. Краснодар"</c:v>
                </c:pt>
                <c:pt idx="34">
                  <c:v>ГБУЗ "Городская поликлиника № 1 города Сочи" МЗ КК</c:v>
                </c:pt>
                <c:pt idx="35">
                  <c:v>ГБУЗ "Городская поликлиника № 3 города Сочи" МЗ КК</c:v>
                </c:pt>
                <c:pt idx="36">
                  <c:v>ГБУЗ "Городская больница города Горячий Ключ" МЗ КК</c:v>
                </c:pt>
                <c:pt idx="37">
                  <c:v>ГБУЗ "Городская поликлиника № 15 города Краснодара" МЗ КК</c:v>
                </c:pt>
                <c:pt idx="38">
                  <c:v>ГБУЗ "Городская поликлиника № 14 города Краснодара" МЗ КК</c:v>
                </c:pt>
                <c:pt idx="39">
                  <c:v>ГБУЗ "Усть-Лабинская центральная районная больница" МЗ КК</c:v>
                </c:pt>
                <c:pt idx="40">
                  <c:v>ГБУЗ "Городская больница города Анапы" МЗ КК</c:v>
                </c:pt>
                <c:pt idx="41">
                  <c:v>ГБУЗ "Городская поликлиника № 2 города Сочи" МЗ КК</c:v>
                </c:pt>
                <c:pt idx="42">
                  <c:v>ГБУЗ "Крыловская ЦРБ" МЗ КК</c:v>
                </c:pt>
                <c:pt idx="43">
                  <c:v>ГБУЗ "Городская поликлиника № 19 города Краснодара" МЗ КК</c:v>
                </c:pt>
                <c:pt idx="44">
                  <c:v>ГБУЗ "Кореновская ЦРБ" МЗ КК</c:v>
                </c:pt>
                <c:pt idx="45">
                  <c:v>ГБУЗ "Городская больница города Кропоткина" МЗ КК</c:v>
                </c:pt>
                <c:pt idx="46">
                  <c:v>ГБУЗ "Городская поликлиника № 23 города Краснодара" МЗ КК</c:v>
                </c:pt>
                <c:pt idx="47">
                  <c:v>ГБУЗ "Туапсинская РБ № 3" МЗ КК</c:v>
                </c:pt>
                <c:pt idx="48">
                  <c:v>ГБУЗ "Тбилисская центральная районная больница" МЗ КК</c:v>
                </c:pt>
                <c:pt idx="49">
                  <c:v>ГБУЗ "Курганинская ЦРБ" МЗ КК</c:v>
                </c:pt>
                <c:pt idx="50">
                  <c:v>ГБУЗ "Тихорецкая центральная районная больница" МЗ КК</c:v>
                </c:pt>
                <c:pt idx="51">
                  <c:v>ГБУЗ "Городская больница № 4 г. Новороссийска" МЗ КК</c:v>
                </c:pt>
                <c:pt idx="52">
                  <c:v>ГБУЗ "Туапсинская ЦРБ № 1" МЗ КК</c:v>
                </c:pt>
                <c:pt idx="53">
                  <c:v>ГБУЗ "Новопокровская центральная районная больница" МЗ КК</c:v>
                </c:pt>
                <c:pt idx="54">
                  <c:v>ГБУЗ "ЦРБ Апшеронского района" МЗ КК</c:v>
                </c:pt>
                <c:pt idx="55">
                  <c:v>ГБУЗ "Городская поликлиника № 1 г. Новороссийска" МЗ КК</c:v>
                </c:pt>
                <c:pt idx="56">
                  <c:v>ГБУЗ "Амбулатория № 1 г. Новороссийска" МЗ КК</c:v>
                </c:pt>
                <c:pt idx="57">
                  <c:v>ГБУЗ "Крымская ЦРБ" МЗ КК</c:v>
                </c:pt>
                <c:pt idx="58">
                  <c:v>ГБУЗ "Калининская ЦРБ" МЗ КК</c:v>
                </c:pt>
                <c:pt idx="59">
                  <c:v>ГБУЗ "Городская больница № 1 города Сочи" МЗ КК</c:v>
                </c:pt>
                <c:pt idx="60">
                  <c:v>ГБУЗ "Ейская ЦРБ" МЗ КК</c:v>
                </c:pt>
                <c:pt idx="61">
                  <c:v>ГБУЗ "Приморско-Ахтарская ЦРБ им. Кравченко Н.Г." МЗ КК</c:v>
                </c:pt>
                <c:pt idx="62">
                  <c:v>ГБУЗ "Городская поликлиника № 5 города Краснодара" МЗ КК</c:v>
                </c:pt>
                <c:pt idx="63">
                  <c:v>ГБУЗ "Абинская ЦРБ" МЗ КК</c:v>
                </c:pt>
                <c:pt idx="64">
                  <c:v>ГБУЗ "Динская ЦРБ" МЗ КК</c:v>
                </c:pt>
                <c:pt idx="65">
                  <c:v>ГБУЗ "НИИ - ККБ № 1" МЗ КК, АПО г.Краснодар</c:v>
                </c:pt>
                <c:pt idx="66">
                  <c:v>ГБУЗ "Городская поликлиника г-к Геленджик" МЗ КК</c:v>
                </c:pt>
                <c:pt idx="67">
                  <c:v>ГБУЗ "Белоглинская ЦРБ" МЗ КК</c:v>
                </c:pt>
                <c:pt idx="68">
                  <c:v>ГБУЗ "Городская поликлиника №8 г. Новороссийска" МЗ КК</c:v>
                </c:pt>
                <c:pt idx="69">
                  <c:v>ГБУЗ "Городская поликлиника № 4 г. Краснодара" МЗ КК</c:v>
                </c:pt>
                <c:pt idx="70">
                  <c:v>ГБУЗ "Городская поликлиника № 6 г. Новороссийска" МЗ КК</c:v>
                </c:pt>
                <c:pt idx="71">
                  <c:v>ГБУЗ "Кущевская ЦРБ" МЗ КК</c:v>
                </c:pt>
                <c:pt idx="72">
                  <c:v>ГБУЗ "Городская поликлиника № 3 г. Краснодара" МЗ КК</c:v>
                </c:pt>
                <c:pt idx="73">
                  <c:v>ГБУЗ "Городская поликлиника № 22 города Краснодара" МЗ КК</c:v>
                </c:pt>
                <c:pt idx="74">
                  <c:v>ГБУЗ "Городская поликлиника № 3 г. Новороссийска" МЗ КК</c:v>
                </c:pt>
                <c:pt idx="75">
                  <c:v>ГБУЗ "Городская поликлиника № 2 г. Новороссийска" МЗ КК</c:v>
                </c:pt>
                <c:pt idx="76">
                  <c:v>ГБУЗ "Городская поликлиника № 9 города Краснодара" МЗ КК</c:v>
                </c:pt>
                <c:pt idx="77">
                  <c:v>ГБУЗ "Каневская ЦРБ" МЗ КК</c:v>
                </c:pt>
                <c:pt idx="78">
                  <c:v>ГБУЗ "Городская поликлиника № 7 города Краснодара" МЗ КК</c:v>
                </c:pt>
                <c:pt idx="79">
                  <c:v>ГБУЗ "Городская поликлиника № 17 города Краснодара" МЗ КК</c:v>
                </c:pt>
                <c:pt idx="80">
                  <c:v>ГБУЗ "Городская больница № 3 города Сочи" МЗ КК</c:v>
                </c:pt>
                <c:pt idx="81">
                  <c:v>ГБУЗ "Городская больница № 2 города Краснодара" МЗ КК</c:v>
                </c:pt>
                <c:pt idx="82">
                  <c:v>ГБУЗ "Городская больница г-к Геленджик" МЗ КК, А-О филиал</c:v>
                </c:pt>
                <c:pt idx="83">
                  <c:v>ГБУЗ "Выселковская ЦРБ им.засл.вр. РФ В.Ф.Долгополова"</c:v>
                </c:pt>
                <c:pt idx="84">
                  <c:v>ГБУЗ "Городская поликлиника № 16 города Краснодара" МЗ КК</c:v>
                </c:pt>
                <c:pt idx="85">
                  <c:v>ГБУЗ "Городская поликлиника № 27 города Краснодара" МЗ КК</c:v>
                </c:pt>
                <c:pt idx="86">
                  <c:v>ГБУЗ "Красноармейская ЦРБ" МЗ КК</c:v>
                </c:pt>
                <c:pt idx="87">
                  <c:v>ГБУЗ "Городская поликлиника № 10 города Краснодара" МЗ КК</c:v>
                </c:pt>
                <c:pt idx="88">
                  <c:v>ГБУЗ "Тимашевская центральная районная больница" МЗ КК</c:v>
                </c:pt>
              </c:strCache>
            </c:strRef>
          </c:cat>
          <c:val>
            <c:numRef>
              <c:f>Лист1!$E$2:$E$90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ED2-4A1E-8070-B5D6DAA6D3DE}"/>
            </c:ext>
          </c:extLst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"Городская поликлиника № 4 города Сочи" МЗ КК</c:v>
                </c:pt>
                <c:pt idx="2">
                  <c:v>ГБУЗ "Гулькевичская ЦРБ" МЗ КК</c:v>
                </c:pt>
                <c:pt idx="3">
                  <c:v>ГБУЗ "Туапсинская ЦРБ № 4" МЗ КК</c:v>
                </c:pt>
                <c:pt idx="4">
                  <c:v>ГБУЗ "Темрюкская центральная районная больница" МЗ КК</c:v>
                </c:pt>
                <c:pt idx="5">
                  <c:v>ГБУЗ "Щербиновская центральная районная больница" МЗ КК</c:v>
                </c:pt>
                <c:pt idx="6">
                  <c:v>ГБУЗ "Славянская центральная районная больница" МЗ КК</c:v>
                </c:pt>
                <c:pt idx="7">
                  <c:v>ГБУЗ "Городская поликлиника № 11 города Краснодара" МЗ КК</c:v>
                </c:pt>
                <c:pt idx="8">
                  <c:v>ГБУЗ "Брюховецкая ЦРБ" МЗ КК</c:v>
                </c:pt>
                <c:pt idx="9">
                  <c:v>ГБУЗ "Городская поликлиника № 12 города Краснодара" МЗ КК</c:v>
                </c:pt>
                <c:pt idx="10">
                  <c:v>ГБУЗ "Городская поликлиника № 5 г. Новороссийска" МЗ КК</c:v>
                </c:pt>
                <c:pt idx="11">
                  <c:v>ГБУЗ "Мостовская центральная районная больница" МЗ КК</c:v>
                </c:pt>
                <c:pt idx="12">
                  <c:v>ГБУЗ "Белореченская ЦРБ" МЗ КК</c:v>
                </c:pt>
                <c:pt idx="13">
                  <c:v>ГБУЗ "Старокорсунская УБ города Краснодара" МЗ КК</c:v>
                </c:pt>
                <c:pt idx="14">
                  <c:v>ГБУЗ "Городская поликлиника № 25 города Краснодара" МЗ КК</c:v>
                </c:pt>
                <c:pt idx="15">
                  <c:v>ГБУЗ "Новокубанская центральная районная больница" МЗ КК</c:v>
                </c:pt>
                <c:pt idx="16">
                  <c:v>ГБУЗ "Павловская ЦРБ" МЗ КК</c:v>
                </c:pt>
                <c:pt idx="17">
                  <c:v>ГБУЗ "Городская больница № 2 г. Новороссийска" МЗ КК</c:v>
                </c:pt>
                <c:pt idx="18">
                  <c:v>ГБУЗ "Успенская центральная районная больница" МЗ КК</c:v>
                </c:pt>
                <c:pt idx="19">
                  <c:v>ГБУЗ "Северская центральная районная больница" МЗ КК</c:v>
                </c:pt>
                <c:pt idx="20">
                  <c:v> ГБУЗ "УБ №3 г. Сочи" МЗ КК</c:v>
                </c:pt>
                <c:pt idx="21">
                  <c:v>ГБУЗ "Городская больница № 8 города Сочи" МЗ КК</c:v>
                </c:pt>
                <c:pt idx="22">
                  <c:v>ГБУЗ "Отрадненская ЦРБ" МЗ КК</c:v>
                </c:pt>
                <c:pt idx="23">
                  <c:v>ГБУЗ "Городская поликлиника № 8 города Краснодара" МЗ КК</c:v>
                </c:pt>
                <c:pt idx="24">
                  <c:v>ГБУЗ "Городская больница города Армавира" МЗ КК</c:v>
                </c:pt>
                <c:pt idx="25">
                  <c:v>ГБУЗ "Лабинская центральная районная больница" МЗ КК</c:v>
                </c:pt>
                <c:pt idx="26">
                  <c:v>ГБУЗ "Кавказская ЦРБ" МЗ КК</c:v>
                </c:pt>
                <c:pt idx="27">
                  <c:v>ГБУЗ "Городская поликлиника № 13 города Краснодара" МЗ КК</c:v>
                </c:pt>
                <c:pt idx="28">
                  <c:v>ГБУЗ "Городская больница № 4 города Сочи" МЗ КК</c:v>
                </c:pt>
                <c:pt idx="29">
                  <c:v>ГБУЗ "Городская поликлиника № 7 г. Новороссийска" МЗ КК</c:v>
                </c:pt>
                <c:pt idx="30">
                  <c:v>ГБУЗ "Ленинградская центральная районная больница" МЗ КК</c:v>
                </c:pt>
                <c:pt idx="31">
                  <c:v>ГБУЗ "Староминская центральная районная больница" МЗ КК</c:v>
                </c:pt>
                <c:pt idx="32">
                  <c:v>ГБУЗ "Туапсинская ЦРБ № 2" МЗ КК</c:v>
                </c:pt>
                <c:pt idx="33">
                  <c:v>ЧУЗ "КБ" РЖД-Медицина" г. Краснодар"</c:v>
                </c:pt>
                <c:pt idx="34">
                  <c:v>ГБУЗ "Городская поликлиника № 1 города Сочи" МЗ КК</c:v>
                </c:pt>
                <c:pt idx="35">
                  <c:v>ГБУЗ "Городская поликлиника № 3 города Сочи" МЗ КК</c:v>
                </c:pt>
                <c:pt idx="36">
                  <c:v>ГБУЗ "Городская больница города Горячий Ключ" МЗ КК</c:v>
                </c:pt>
                <c:pt idx="37">
                  <c:v>ГБУЗ "Городская поликлиника № 15 города Краснодара" МЗ КК</c:v>
                </c:pt>
                <c:pt idx="38">
                  <c:v>ГБУЗ "Городская поликлиника № 14 города Краснодара" МЗ КК</c:v>
                </c:pt>
                <c:pt idx="39">
                  <c:v>ГБУЗ "Усть-Лабинская центральная районная больница" МЗ КК</c:v>
                </c:pt>
                <c:pt idx="40">
                  <c:v>ГБУЗ "Городская больница города Анапы" МЗ КК</c:v>
                </c:pt>
                <c:pt idx="41">
                  <c:v>ГБУЗ "Городская поликлиника № 2 города Сочи" МЗ КК</c:v>
                </c:pt>
                <c:pt idx="42">
                  <c:v>ГБУЗ "Крыловская ЦРБ" МЗ КК</c:v>
                </c:pt>
                <c:pt idx="43">
                  <c:v>ГБУЗ "Городская поликлиника № 19 города Краснодара" МЗ КК</c:v>
                </c:pt>
                <c:pt idx="44">
                  <c:v>ГБУЗ "Кореновская ЦРБ" МЗ КК</c:v>
                </c:pt>
                <c:pt idx="45">
                  <c:v>ГБУЗ "Городская больница города Кропоткина" МЗ КК</c:v>
                </c:pt>
                <c:pt idx="46">
                  <c:v>ГБУЗ "Городская поликлиника № 23 города Краснодара" МЗ КК</c:v>
                </c:pt>
                <c:pt idx="47">
                  <c:v>ГБУЗ "Туапсинская РБ № 3" МЗ КК</c:v>
                </c:pt>
                <c:pt idx="48">
                  <c:v>ГБУЗ "Тбилисская центральная районная больница" МЗ КК</c:v>
                </c:pt>
                <c:pt idx="49">
                  <c:v>ГБУЗ "Курганинская ЦРБ" МЗ КК</c:v>
                </c:pt>
                <c:pt idx="50">
                  <c:v>ГБУЗ "Тихорецкая центральная районная больница" МЗ КК</c:v>
                </c:pt>
                <c:pt idx="51">
                  <c:v>ГБУЗ "Городская больница № 4 г. Новороссийска" МЗ КК</c:v>
                </c:pt>
                <c:pt idx="52">
                  <c:v>ГБУЗ "Туапсинская ЦРБ № 1" МЗ КК</c:v>
                </c:pt>
                <c:pt idx="53">
                  <c:v>ГБУЗ "Новопокровская центральная районная больница" МЗ КК</c:v>
                </c:pt>
                <c:pt idx="54">
                  <c:v>ГБУЗ "ЦРБ Апшеронского района" МЗ КК</c:v>
                </c:pt>
                <c:pt idx="55">
                  <c:v>ГБУЗ "Городская поликлиника № 1 г. Новороссийска" МЗ КК</c:v>
                </c:pt>
                <c:pt idx="56">
                  <c:v>ГБУЗ "Амбулатория № 1 г. Новороссийска" МЗ КК</c:v>
                </c:pt>
                <c:pt idx="57">
                  <c:v>ГБУЗ "Крымская ЦРБ" МЗ КК</c:v>
                </c:pt>
                <c:pt idx="58">
                  <c:v>ГБУЗ "Калининская ЦРБ" МЗ КК</c:v>
                </c:pt>
                <c:pt idx="59">
                  <c:v>ГБУЗ "Городская больница № 1 города Сочи" МЗ КК</c:v>
                </c:pt>
                <c:pt idx="60">
                  <c:v>ГБУЗ "Ейская ЦРБ" МЗ КК</c:v>
                </c:pt>
                <c:pt idx="61">
                  <c:v>ГБУЗ "Приморско-Ахтарская ЦРБ им. Кравченко Н.Г." МЗ КК</c:v>
                </c:pt>
                <c:pt idx="62">
                  <c:v>ГБУЗ "Городская поликлиника № 5 города Краснодара" МЗ КК</c:v>
                </c:pt>
                <c:pt idx="63">
                  <c:v>ГБУЗ "Абинская ЦРБ" МЗ КК</c:v>
                </c:pt>
                <c:pt idx="64">
                  <c:v>ГБУЗ "Динская ЦРБ" МЗ КК</c:v>
                </c:pt>
                <c:pt idx="65">
                  <c:v>ГБУЗ "НИИ - ККБ № 1" МЗ КК, АПО г.Краснодар</c:v>
                </c:pt>
                <c:pt idx="66">
                  <c:v>ГБУЗ "Городская поликлиника г-к Геленджик" МЗ КК</c:v>
                </c:pt>
                <c:pt idx="67">
                  <c:v>ГБУЗ "Белоглинская ЦРБ" МЗ КК</c:v>
                </c:pt>
                <c:pt idx="68">
                  <c:v>ГБУЗ "Городская поликлиника №8 г. Новороссийска" МЗ КК</c:v>
                </c:pt>
                <c:pt idx="69">
                  <c:v>ГБУЗ "Городская поликлиника № 4 г. Краснодара" МЗ КК</c:v>
                </c:pt>
                <c:pt idx="70">
                  <c:v>ГБУЗ "Городская поликлиника № 6 г. Новороссийска" МЗ КК</c:v>
                </c:pt>
                <c:pt idx="71">
                  <c:v>ГБУЗ "Кущевская ЦРБ" МЗ КК</c:v>
                </c:pt>
                <c:pt idx="72">
                  <c:v>ГБУЗ "Городская поликлиника № 3 г. Краснодара" МЗ КК</c:v>
                </c:pt>
                <c:pt idx="73">
                  <c:v>ГБУЗ "Городская поликлиника № 22 города Краснодара" МЗ КК</c:v>
                </c:pt>
                <c:pt idx="74">
                  <c:v>ГБУЗ "Городская поликлиника № 3 г. Новороссийска" МЗ КК</c:v>
                </c:pt>
                <c:pt idx="75">
                  <c:v>ГБУЗ "Городская поликлиника № 2 г. Новороссийска" МЗ КК</c:v>
                </c:pt>
                <c:pt idx="76">
                  <c:v>ГБУЗ "Городская поликлиника № 9 города Краснодара" МЗ КК</c:v>
                </c:pt>
                <c:pt idx="77">
                  <c:v>ГБУЗ "Каневская ЦРБ" МЗ КК</c:v>
                </c:pt>
                <c:pt idx="78">
                  <c:v>ГБУЗ "Городская поликлиника № 7 города Краснодара" МЗ КК</c:v>
                </c:pt>
                <c:pt idx="79">
                  <c:v>ГБУЗ "Городская поликлиника № 17 города Краснодара" МЗ КК</c:v>
                </c:pt>
                <c:pt idx="80">
                  <c:v>ГБУЗ "Городская больница № 3 города Сочи" МЗ КК</c:v>
                </c:pt>
                <c:pt idx="81">
                  <c:v>ГБУЗ "Городская больница № 2 города Краснодара" МЗ КК</c:v>
                </c:pt>
                <c:pt idx="82">
                  <c:v>ГБУЗ "Городская больница г-к Геленджик" МЗ КК, А-О филиал</c:v>
                </c:pt>
                <c:pt idx="83">
                  <c:v>ГБУЗ "Выселковская ЦРБ им.засл.вр. РФ В.Ф.Долгополова"</c:v>
                </c:pt>
                <c:pt idx="84">
                  <c:v>ГБУЗ "Городская поликлиника № 16 города Краснодара" МЗ КК</c:v>
                </c:pt>
                <c:pt idx="85">
                  <c:v>ГБУЗ "Городская поликлиника № 27 города Краснодара" МЗ КК</c:v>
                </c:pt>
                <c:pt idx="86">
                  <c:v>ГБУЗ "Красноармейская ЦРБ" МЗ КК</c:v>
                </c:pt>
                <c:pt idx="87">
                  <c:v>ГБУЗ "Городская поликлиника № 10 города Краснодара" МЗ КК</c:v>
                </c:pt>
                <c:pt idx="88">
                  <c:v>ГБУЗ "Тимашевская центральная районная больница" МЗ КК</c:v>
                </c:pt>
              </c:strCache>
            </c:strRef>
          </c:cat>
          <c:val>
            <c:numRef>
              <c:f>Лист1!$F$2:$F$90</c:f>
              <c:numCache>
                <c:formatCode>General</c:formatCode>
                <c:ptCount val="89"/>
                <c:pt idx="0" formatCode="0.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ED2-4A1E-8070-B5D6DAA6D3DE}"/>
            </c:ext>
          </c:extLst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"Городская поликлиника № 4 города Сочи" МЗ КК</c:v>
                </c:pt>
                <c:pt idx="2">
                  <c:v>ГБУЗ "Гулькевичская ЦРБ" МЗ КК</c:v>
                </c:pt>
                <c:pt idx="3">
                  <c:v>ГБУЗ "Туапсинская ЦРБ № 4" МЗ КК</c:v>
                </c:pt>
                <c:pt idx="4">
                  <c:v>ГБУЗ "Темрюкская центральная районная больница" МЗ КК</c:v>
                </c:pt>
                <c:pt idx="5">
                  <c:v>ГБУЗ "Щербиновская центральная районная больница" МЗ КК</c:v>
                </c:pt>
                <c:pt idx="6">
                  <c:v>ГБУЗ "Славянская центральная районная больница" МЗ КК</c:v>
                </c:pt>
                <c:pt idx="7">
                  <c:v>ГБУЗ "Городская поликлиника № 11 города Краснодара" МЗ КК</c:v>
                </c:pt>
                <c:pt idx="8">
                  <c:v>ГБУЗ "Брюховецкая ЦРБ" МЗ КК</c:v>
                </c:pt>
                <c:pt idx="9">
                  <c:v>ГБУЗ "Городская поликлиника № 12 города Краснодара" МЗ КК</c:v>
                </c:pt>
                <c:pt idx="10">
                  <c:v>ГБУЗ "Городская поликлиника № 5 г. Новороссийска" МЗ КК</c:v>
                </c:pt>
                <c:pt idx="11">
                  <c:v>ГБУЗ "Мостовская центральная районная больница" МЗ КК</c:v>
                </c:pt>
                <c:pt idx="12">
                  <c:v>ГБУЗ "Белореченская ЦРБ" МЗ КК</c:v>
                </c:pt>
                <c:pt idx="13">
                  <c:v>ГБУЗ "Старокорсунская УБ города Краснодара" МЗ КК</c:v>
                </c:pt>
                <c:pt idx="14">
                  <c:v>ГБУЗ "Городская поликлиника № 25 города Краснодара" МЗ КК</c:v>
                </c:pt>
                <c:pt idx="15">
                  <c:v>ГБУЗ "Новокубанская центральная районная больница" МЗ КК</c:v>
                </c:pt>
                <c:pt idx="16">
                  <c:v>ГБУЗ "Павловская ЦРБ" МЗ КК</c:v>
                </c:pt>
                <c:pt idx="17">
                  <c:v>ГБУЗ "Городская больница № 2 г. Новороссийска" МЗ КК</c:v>
                </c:pt>
                <c:pt idx="18">
                  <c:v>ГБУЗ "Успенская центральная районная больница" МЗ КК</c:v>
                </c:pt>
                <c:pt idx="19">
                  <c:v>ГБУЗ "Северская центральная районная больница" МЗ КК</c:v>
                </c:pt>
                <c:pt idx="20">
                  <c:v> ГБУЗ "УБ №3 г. Сочи" МЗ КК</c:v>
                </c:pt>
                <c:pt idx="21">
                  <c:v>ГБУЗ "Городская больница № 8 города Сочи" МЗ КК</c:v>
                </c:pt>
                <c:pt idx="22">
                  <c:v>ГБУЗ "Отрадненская ЦРБ" МЗ КК</c:v>
                </c:pt>
                <c:pt idx="23">
                  <c:v>ГБУЗ "Городская поликлиника № 8 города Краснодара" МЗ КК</c:v>
                </c:pt>
                <c:pt idx="24">
                  <c:v>ГБУЗ "Городская больница города Армавира" МЗ КК</c:v>
                </c:pt>
                <c:pt idx="25">
                  <c:v>ГБУЗ "Лабинская центральная районная больница" МЗ КК</c:v>
                </c:pt>
                <c:pt idx="26">
                  <c:v>ГБУЗ "Кавказская ЦРБ" МЗ КК</c:v>
                </c:pt>
                <c:pt idx="27">
                  <c:v>ГБУЗ "Городская поликлиника № 13 города Краснодара" МЗ КК</c:v>
                </c:pt>
                <c:pt idx="28">
                  <c:v>ГБУЗ "Городская больница № 4 города Сочи" МЗ КК</c:v>
                </c:pt>
                <c:pt idx="29">
                  <c:v>ГБУЗ "Городская поликлиника № 7 г. Новороссийска" МЗ КК</c:v>
                </c:pt>
                <c:pt idx="30">
                  <c:v>ГБУЗ "Ленинградская центральная районная больница" МЗ КК</c:v>
                </c:pt>
                <c:pt idx="31">
                  <c:v>ГБУЗ "Староминская центральная районная больница" МЗ КК</c:v>
                </c:pt>
                <c:pt idx="32">
                  <c:v>ГБУЗ "Туапсинская ЦРБ № 2" МЗ КК</c:v>
                </c:pt>
                <c:pt idx="33">
                  <c:v>ЧУЗ "КБ" РЖД-Медицина" г. Краснодар"</c:v>
                </c:pt>
                <c:pt idx="34">
                  <c:v>ГБУЗ "Городская поликлиника № 1 города Сочи" МЗ КК</c:v>
                </c:pt>
                <c:pt idx="35">
                  <c:v>ГБУЗ "Городская поликлиника № 3 города Сочи" МЗ КК</c:v>
                </c:pt>
                <c:pt idx="36">
                  <c:v>ГБУЗ "Городская больница города Горячий Ключ" МЗ КК</c:v>
                </c:pt>
                <c:pt idx="37">
                  <c:v>ГБУЗ "Городская поликлиника № 15 города Краснодара" МЗ КК</c:v>
                </c:pt>
                <c:pt idx="38">
                  <c:v>ГБУЗ "Городская поликлиника № 14 города Краснодара" МЗ КК</c:v>
                </c:pt>
                <c:pt idx="39">
                  <c:v>ГБУЗ "Усть-Лабинская центральная районная больница" МЗ КК</c:v>
                </c:pt>
                <c:pt idx="40">
                  <c:v>ГБУЗ "Городская больница города Анапы" МЗ КК</c:v>
                </c:pt>
                <c:pt idx="41">
                  <c:v>ГБУЗ "Городская поликлиника № 2 города Сочи" МЗ КК</c:v>
                </c:pt>
                <c:pt idx="42">
                  <c:v>ГБУЗ "Крыловская ЦРБ" МЗ КК</c:v>
                </c:pt>
                <c:pt idx="43">
                  <c:v>ГБУЗ "Городская поликлиника № 19 города Краснодара" МЗ КК</c:v>
                </c:pt>
                <c:pt idx="44">
                  <c:v>ГБУЗ "Кореновская ЦРБ" МЗ КК</c:v>
                </c:pt>
                <c:pt idx="45">
                  <c:v>ГБУЗ "Городская больница города Кропоткина" МЗ КК</c:v>
                </c:pt>
                <c:pt idx="46">
                  <c:v>ГБУЗ "Городская поликлиника № 23 города Краснодара" МЗ КК</c:v>
                </c:pt>
                <c:pt idx="47">
                  <c:v>ГБУЗ "Туапсинская РБ № 3" МЗ КК</c:v>
                </c:pt>
                <c:pt idx="48">
                  <c:v>ГБУЗ "Тбилисская центральная районная больница" МЗ КК</c:v>
                </c:pt>
                <c:pt idx="49">
                  <c:v>ГБУЗ "Курганинская ЦРБ" МЗ КК</c:v>
                </c:pt>
                <c:pt idx="50">
                  <c:v>ГБУЗ "Тихорецкая центральная районная больница" МЗ КК</c:v>
                </c:pt>
                <c:pt idx="51">
                  <c:v>ГБУЗ "Городская больница № 4 г. Новороссийска" МЗ КК</c:v>
                </c:pt>
                <c:pt idx="52">
                  <c:v>ГБУЗ "Туапсинская ЦРБ № 1" МЗ КК</c:v>
                </c:pt>
                <c:pt idx="53">
                  <c:v>ГБУЗ "Новопокровская центральная районная больница" МЗ КК</c:v>
                </c:pt>
                <c:pt idx="54">
                  <c:v>ГБУЗ "ЦРБ Апшеронского района" МЗ КК</c:v>
                </c:pt>
                <c:pt idx="55">
                  <c:v>ГБУЗ "Городская поликлиника № 1 г. Новороссийска" МЗ КК</c:v>
                </c:pt>
                <c:pt idx="56">
                  <c:v>ГБУЗ "Амбулатория № 1 г. Новороссийска" МЗ КК</c:v>
                </c:pt>
                <c:pt idx="57">
                  <c:v>ГБУЗ "Крымская ЦРБ" МЗ КК</c:v>
                </c:pt>
                <c:pt idx="58">
                  <c:v>ГБУЗ "Калининская ЦРБ" МЗ КК</c:v>
                </c:pt>
                <c:pt idx="59">
                  <c:v>ГБУЗ "Городская больница № 1 города Сочи" МЗ КК</c:v>
                </c:pt>
                <c:pt idx="60">
                  <c:v>ГБУЗ "Ейская ЦРБ" МЗ КК</c:v>
                </c:pt>
                <c:pt idx="61">
                  <c:v>ГБУЗ "Приморско-Ахтарская ЦРБ им. Кравченко Н.Г." МЗ КК</c:v>
                </c:pt>
                <c:pt idx="62">
                  <c:v>ГБУЗ "Городская поликлиника № 5 города Краснодара" МЗ КК</c:v>
                </c:pt>
                <c:pt idx="63">
                  <c:v>ГБУЗ "Абинская ЦРБ" МЗ КК</c:v>
                </c:pt>
                <c:pt idx="64">
                  <c:v>ГБУЗ "Динская ЦРБ" МЗ КК</c:v>
                </c:pt>
                <c:pt idx="65">
                  <c:v>ГБУЗ "НИИ - ККБ № 1" МЗ КК, АПО г.Краснодар</c:v>
                </c:pt>
                <c:pt idx="66">
                  <c:v>ГБУЗ "Городская поликлиника г-к Геленджик" МЗ КК</c:v>
                </c:pt>
                <c:pt idx="67">
                  <c:v>ГБУЗ "Белоглинская ЦРБ" МЗ КК</c:v>
                </c:pt>
                <c:pt idx="68">
                  <c:v>ГБУЗ "Городская поликлиника №8 г. Новороссийска" МЗ КК</c:v>
                </c:pt>
                <c:pt idx="69">
                  <c:v>ГБУЗ "Городская поликлиника № 4 г. Краснодара" МЗ КК</c:v>
                </c:pt>
                <c:pt idx="70">
                  <c:v>ГБУЗ "Городская поликлиника № 6 г. Новороссийска" МЗ КК</c:v>
                </c:pt>
                <c:pt idx="71">
                  <c:v>ГБУЗ "Кущевская ЦРБ" МЗ КК</c:v>
                </c:pt>
                <c:pt idx="72">
                  <c:v>ГБУЗ "Городская поликлиника № 3 г. Краснодара" МЗ КК</c:v>
                </c:pt>
                <c:pt idx="73">
                  <c:v>ГБУЗ "Городская поликлиника № 22 города Краснодара" МЗ КК</c:v>
                </c:pt>
                <c:pt idx="74">
                  <c:v>ГБУЗ "Городская поликлиника № 3 г. Новороссийска" МЗ КК</c:v>
                </c:pt>
                <c:pt idx="75">
                  <c:v>ГБУЗ "Городская поликлиника № 2 г. Новороссийска" МЗ КК</c:v>
                </c:pt>
                <c:pt idx="76">
                  <c:v>ГБУЗ "Городская поликлиника № 9 города Краснодара" МЗ КК</c:v>
                </c:pt>
                <c:pt idx="77">
                  <c:v>ГБУЗ "Каневская ЦРБ" МЗ КК</c:v>
                </c:pt>
                <c:pt idx="78">
                  <c:v>ГБУЗ "Городская поликлиника № 7 города Краснодара" МЗ КК</c:v>
                </c:pt>
                <c:pt idx="79">
                  <c:v>ГБУЗ "Городская поликлиника № 17 города Краснодара" МЗ КК</c:v>
                </c:pt>
                <c:pt idx="80">
                  <c:v>ГБУЗ "Городская больница № 3 города Сочи" МЗ КК</c:v>
                </c:pt>
                <c:pt idx="81">
                  <c:v>ГБУЗ "Городская больница № 2 города Краснодара" МЗ КК</c:v>
                </c:pt>
                <c:pt idx="82">
                  <c:v>ГБУЗ "Городская больница г-к Геленджик" МЗ КК, А-О филиал</c:v>
                </c:pt>
                <c:pt idx="83">
                  <c:v>ГБУЗ "Выселковская ЦРБ им.засл.вр. РФ В.Ф.Долгополова"</c:v>
                </c:pt>
                <c:pt idx="84">
                  <c:v>ГБУЗ "Городская поликлиника № 16 города Краснодара" МЗ КК</c:v>
                </c:pt>
                <c:pt idx="85">
                  <c:v>ГБУЗ "Городская поликлиника № 27 города Краснодара" МЗ КК</c:v>
                </c:pt>
                <c:pt idx="86">
                  <c:v>ГБУЗ "Красноармейская ЦРБ" МЗ КК</c:v>
                </c:pt>
                <c:pt idx="87">
                  <c:v>ГБУЗ "Городская поликлиника № 10 города Краснодара" МЗ КК</c:v>
                </c:pt>
                <c:pt idx="88">
                  <c:v>ГБУЗ "Тимашевская центральная районная больница" МЗ КК</c:v>
                </c:pt>
              </c:strCache>
            </c:strRef>
          </c:cat>
          <c:val>
            <c:numRef>
              <c:f>Лист1!$G$2:$G$90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ED2-4A1E-8070-B5D6DAA6D3DE}"/>
            </c:ext>
          </c:extLst>
        </c:ser>
        <c:ser>
          <c:idx val="6"/>
          <c:order val="5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"Городская поликлиника № 4 города Сочи" МЗ КК</c:v>
                </c:pt>
                <c:pt idx="2">
                  <c:v>ГБУЗ "Гулькевичская ЦРБ" МЗ КК</c:v>
                </c:pt>
                <c:pt idx="3">
                  <c:v>ГБУЗ "Туапсинская ЦРБ № 4" МЗ КК</c:v>
                </c:pt>
                <c:pt idx="4">
                  <c:v>ГБУЗ "Темрюкская центральная районная больница" МЗ КК</c:v>
                </c:pt>
                <c:pt idx="5">
                  <c:v>ГБУЗ "Щербиновская центральная районная больница" МЗ КК</c:v>
                </c:pt>
                <c:pt idx="6">
                  <c:v>ГБУЗ "Славянская центральная районная больница" МЗ КК</c:v>
                </c:pt>
                <c:pt idx="7">
                  <c:v>ГБУЗ "Городская поликлиника № 11 города Краснодара" МЗ КК</c:v>
                </c:pt>
                <c:pt idx="8">
                  <c:v>ГБУЗ "Брюховецкая ЦРБ" МЗ КК</c:v>
                </c:pt>
                <c:pt idx="9">
                  <c:v>ГБУЗ "Городская поликлиника № 12 города Краснодара" МЗ КК</c:v>
                </c:pt>
                <c:pt idx="10">
                  <c:v>ГБУЗ "Городская поликлиника № 5 г. Новороссийска" МЗ КК</c:v>
                </c:pt>
                <c:pt idx="11">
                  <c:v>ГБУЗ "Мостовская центральная районная больница" МЗ КК</c:v>
                </c:pt>
                <c:pt idx="12">
                  <c:v>ГБУЗ "Белореченская ЦРБ" МЗ КК</c:v>
                </c:pt>
                <c:pt idx="13">
                  <c:v>ГБУЗ "Старокорсунская УБ города Краснодара" МЗ КК</c:v>
                </c:pt>
                <c:pt idx="14">
                  <c:v>ГБУЗ "Городская поликлиника № 25 города Краснодара" МЗ КК</c:v>
                </c:pt>
                <c:pt idx="15">
                  <c:v>ГБУЗ "Новокубанская центральная районная больница" МЗ КК</c:v>
                </c:pt>
                <c:pt idx="16">
                  <c:v>ГБУЗ "Павловская ЦРБ" МЗ КК</c:v>
                </c:pt>
                <c:pt idx="17">
                  <c:v>ГБУЗ "Городская больница № 2 г. Новороссийска" МЗ КК</c:v>
                </c:pt>
                <c:pt idx="18">
                  <c:v>ГБУЗ "Успенская центральная районная больница" МЗ КК</c:v>
                </c:pt>
                <c:pt idx="19">
                  <c:v>ГБУЗ "Северская центральная районная больница" МЗ КК</c:v>
                </c:pt>
                <c:pt idx="20">
                  <c:v> ГБУЗ "УБ №3 г. Сочи" МЗ КК</c:v>
                </c:pt>
                <c:pt idx="21">
                  <c:v>ГБУЗ "Городская больница № 8 города Сочи" МЗ КК</c:v>
                </c:pt>
                <c:pt idx="22">
                  <c:v>ГБУЗ "Отрадненская ЦРБ" МЗ КК</c:v>
                </c:pt>
                <c:pt idx="23">
                  <c:v>ГБУЗ "Городская поликлиника № 8 города Краснодара" МЗ КК</c:v>
                </c:pt>
                <c:pt idx="24">
                  <c:v>ГБУЗ "Городская больница города Армавира" МЗ КК</c:v>
                </c:pt>
                <c:pt idx="25">
                  <c:v>ГБУЗ "Лабинская центральная районная больница" МЗ КК</c:v>
                </c:pt>
                <c:pt idx="26">
                  <c:v>ГБУЗ "Кавказская ЦРБ" МЗ КК</c:v>
                </c:pt>
                <c:pt idx="27">
                  <c:v>ГБУЗ "Городская поликлиника № 13 города Краснодара" МЗ КК</c:v>
                </c:pt>
                <c:pt idx="28">
                  <c:v>ГБУЗ "Городская больница № 4 города Сочи" МЗ КК</c:v>
                </c:pt>
                <c:pt idx="29">
                  <c:v>ГБУЗ "Городская поликлиника № 7 г. Новороссийска" МЗ КК</c:v>
                </c:pt>
                <c:pt idx="30">
                  <c:v>ГБУЗ "Ленинградская центральная районная больница" МЗ КК</c:v>
                </c:pt>
                <c:pt idx="31">
                  <c:v>ГБУЗ "Староминская центральная районная больница" МЗ КК</c:v>
                </c:pt>
                <c:pt idx="32">
                  <c:v>ГБУЗ "Туапсинская ЦРБ № 2" МЗ КК</c:v>
                </c:pt>
                <c:pt idx="33">
                  <c:v>ЧУЗ "КБ" РЖД-Медицина" г. Краснодар"</c:v>
                </c:pt>
                <c:pt idx="34">
                  <c:v>ГБУЗ "Городская поликлиника № 1 города Сочи" МЗ КК</c:v>
                </c:pt>
                <c:pt idx="35">
                  <c:v>ГБУЗ "Городская поликлиника № 3 города Сочи" МЗ КК</c:v>
                </c:pt>
                <c:pt idx="36">
                  <c:v>ГБУЗ "Городская больница города Горячий Ключ" МЗ КК</c:v>
                </c:pt>
                <c:pt idx="37">
                  <c:v>ГБУЗ "Городская поликлиника № 15 города Краснодара" МЗ КК</c:v>
                </c:pt>
                <c:pt idx="38">
                  <c:v>ГБУЗ "Городская поликлиника № 14 города Краснодара" МЗ КК</c:v>
                </c:pt>
                <c:pt idx="39">
                  <c:v>ГБУЗ "Усть-Лабинская центральная районная больница" МЗ КК</c:v>
                </c:pt>
                <c:pt idx="40">
                  <c:v>ГБУЗ "Городская больница города Анапы" МЗ КК</c:v>
                </c:pt>
                <c:pt idx="41">
                  <c:v>ГБУЗ "Городская поликлиника № 2 города Сочи" МЗ КК</c:v>
                </c:pt>
                <c:pt idx="42">
                  <c:v>ГБУЗ "Крыловская ЦРБ" МЗ КК</c:v>
                </c:pt>
                <c:pt idx="43">
                  <c:v>ГБУЗ "Городская поликлиника № 19 города Краснодара" МЗ КК</c:v>
                </c:pt>
                <c:pt idx="44">
                  <c:v>ГБУЗ "Кореновская ЦРБ" МЗ КК</c:v>
                </c:pt>
                <c:pt idx="45">
                  <c:v>ГБУЗ "Городская больница города Кропоткина" МЗ КК</c:v>
                </c:pt>
                <c:pt idx="46">
                  <c:v>ГБУЗ "Городская поликлиника № 23 города Краснодара" МЗ КК</c:v>
                </c:pt>
                <c:pt idx="47">
                  <c:v>ГБУЗ "Туапсинская РБ № 3" МЗ КК</c:v>
                </c:pt>
                <c:pt idx="48">
                  <c:v>ГБУЗ "Тбилисская центральная районная больница" МЗ КК</c:v>
                </c:pt>
                <c:pt idx="49">
                  <c:v>ГБУЗ "Курганинская ЦРБ" МЗ КК</c:v>
                </c:pt>
                <c:pt idx="50">
                  <c:v>ГБУЗ "Тихорецкая центральная районная больница" МЗ КК</c:v>
                </c:pt>
                <c:pt idx="51">
                  <c:v>ГБУЗ "Городская больница № 4 г. Новороссийска" МЗ КК</c:v>
                </c:pt>
                <c:pt idx="52">
                  <c:v>ГБУЗ "Туапсинская ЦРБ № 1" МЗ КК</c:v>
                </c:pt>
                <c:pt idx="53">
                  <c:v>ГБУЗ "Новопокровская центральная районная больница" МЗ КК</c:v>
                </c:pt>
                <c:pt idx="54">
                  <c:v>ГБУЗ "ЦРБ Апшеронского района" МЗ КК</c:v>
                </c:pt>
                <c:pt idx="55">
                  <c:v>ГБУЗ "Городская поликлиника № 1 г. Новороссийска" МЗ КК</c:v>
                </c:pt>
                <c:pt idx="56">
                  <c:v>ГБУЗ "Амбулатория № 1 г. Новороссийска" МЗ КК</c:v>
                </c:pt>
                <c:pt idx="57">
                  <c:v>ГБУЗ "Крымская ЦРБ" МЗ КК</c:v>
                </c:pt>
                <c:pt idx="58">
                  <c:v>ГБУЗ "Калининская ЦРБ" МЗ КК</c:v>
                </c:pt>
                <c:pt idx="59">
                  <c:v>ГБУЗ "Городская больница № 1 города Сочи" МЗ КК</c:v>
                </c:pt>
                <c:pt idx="60">
                  <c:v>ГБУЗ "Ейская ЦРБ" МЗ КК</c:v>
                </c:pt>
                <c:pt idx="61">
                  <c:v>ГБУЗ "Приморско-Ахтарская ЦРБ им. Кравченко Н.Г." МЗ КК</c:v>
                </c:pt>
                <c:pt idx="62">
                  <c:v>ГБУЗ "Городская поликлиника № 5 города Краснодара" МЗ КК</c:v>
                </c:pt>
                <c:pt idx="63">
                  <c:v>ГБУЗ "Абинская ЦРБ" МЗ КК</c:v>
                </c:pt>
                <c:pt idx="64">
                  <c:v>ГБУЗ "Динская ЦРБ" МЗ КК</c:v>
                </c:pt>
                <c:pt idx="65">
                  <c:v>ГБУЗ "НИИ - ККБ № 1" МЗ КК, АПО г.Краснодар</c:v>
                </c:pt>
                <c:pt idx="66">
                  <c:v>ГБУЗ "Городская поликлиника г-к Геленджик" МЗ КК</c:v>
                </c:pt>
                <c:pt idx="67">
                  <c:v>ГБУЗ "Белоглинская ЦРБ" МЗ КК</c:v>
                </c:pt>
                <c:pt idx="68">
                  <c:v>ГБУЗ "Городская поликлиника №8 г. Новороссийска" МЗ КК</c:v>
                </c:pt>
                <c:pt idx="69">
                  <c:v>ГБУЗ "Городская поликлиника № 4 г. Краснодара" МЗ КК</c:v>
                </c:pt>
                <c:pt idx="70">
                  <c:v>ГБУЗ "Городская поликлиника № 6 г. Новороссийска" МЗ КК</c:v>
                </c:pt>
                <c:pt idx="71">
                  <c:v>ГБУЗ "Кущевская ЦРБ" МЗ КК</c:v>
                </c:pt>
                <c:pt idx="72">
                  <c:v>ГБУЗ "Городская поликлиника № 3 г. Краснодара" МЗ КК</c:v>
                </c:pt>
                <c:pt idx="73">
                  <c:v>ГБУЗ "Городская поликлиника № 22 города Краснодара" МЗ КК</c:v>
                </c:pt>
                <c:pt idx="74">
                  <c:v>ГБУЗ "Городская поликлиника № 3 г. Новороссийска" МЗ КК</c:v>
                </c:pt>
                <c:pt idx="75">
                  <c:v>ГБУЗ "Городская поликлиника № 2 г. Новороссийска" МЗ КК</c:v>
                </c:pt>
                <c:pt idx="76">
                  <c:v>ГБУЗ "Городская поликлиника № 9 города Краснодара" МЗ КК</c:v>
                </c:pt>
                <c:pt idx="77">
                  <c:v>ГБУЗ "Каневская ЦРБ" МЗ КК</c:v>
                </c:pt>
                <c:pt idx="78">
                  <c:v>ГБУЗ "Городская поликлиника № 7 города Краснодара" МЗ КК</c:v>
                </c:pt>
                <c:pt idx="79">
                  <c:v>ГБУЗ "Городская поликлиника № 17 города Краснодара" МЗ КК</c:v>
                </c:pt>
                <c:pt idx="80">
                  <c:v>ГБУЗ "Городская больница № 3 города Сочи" МЗ КК</c:v>
                </c:pt>
                <c:pt idx="81">
                  <c:v>ГБУЗ "Городская больница № 2 города Краснодара" МЗ КК</c:v>
                </c:pt>
                <c:pt idx="82">
                  <c:v>ГБУЗ "Городская больница г-к Геленджик" МЗ КК, А-О филиал</c:v>
                </c:pt>
                <c:pt idx="83">
                  <c:v>ГБУЗ "Выселковская ЦРБ им.засл.вр. РФ В.Ф.Долгополова"</c:v>
                </c:pt>
                <c:pt idx="84">
                  <c:v>ГБУЗ "Городская поликлиника № 16 города Краснодара" МЗ КК</c:v>
                </c:pt>
                <c:pt idx="85">
                  <c:v>ГБУЗ "Городская поликлиника № 27 города Краснодара" МЗ КК</c:v>
                </c:pt>
                <c:pt idx="86">
                  <c:v>ГБУЗ "Красноармейская ЦРБ" МЗ КК</c:v>
                </c:pt>
                <c:pt idx="87">
                  <c:v>ГБУЗ "Городская поликлиника № 10 города Краснодара" МЗ КК</c:v>
                </c:pt>
                <c:pt idx="88">
                  <c:v>ГБУЗ "Тимашевская центральная районная больница" МЗ КК</c:v>
                </c:pt>
              </c:strCache>
            </c:strRef>
          </c:cat>
          <c:val>
            <c:numRef>
              <c:f>Лист1!$H$2:$H$90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ED2-4A1E-8070-B5D6DAA6D3DE}"/>
            </c:ext>
          </c:extLst>
        </c:ser>
        <c:ser>
          <c:idx val="7"/>
          <c:order val="6"/>
          <c:tx>
            <c:strRef>
              <c:f>Лист1!$I$1</c:f>
              <c:strCache>
                <c:ptCount val="1"/>
                <c:pt idx="0">
                  <c:v>Ряд 8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"Городская поликлиника № 4 города Сочи" МЗ КК</c:v>
                </c:pt>
                <c:pt idx="2">
                  <c:v>ГБУЗ "Гулькевичская ЦРБ" МЗ КК</c:v>
                </c:pt>
                <c:pt idx="3">
                  <c:v>ГБУЗ "Туапсинская ЦРБ № 4" МЗ КК</c:v>
                </c:pt>
                <c:pt idx="4">
                  <c:v>ГБУЗ "Темрюкская центральная районная больница" МЗ КК</c:v>
                </c:pt>
                <c:pt idx="5">
                  <c:v>ГБУЗ "Щербиновская центральная районная больница" МЗ КК</c:v>
                </c:pt>
                <c:pt idx="6">
                  <c:v>ГБУЗ "Славянская центральная районная больница" МЗ КК</c:v>
                </c:pt>
                <c:pt idx="7">
                  <c:v>ГБУЗ "Городская поликлиника № 11 города Краснодара" МЗ КК</c:v>
                </c:pt>
                <c:pt idx="8">
                  <c:v>ГБУЗ "Брюховецкая ЦРБ" МЗ КК</c:v>
                </c:pt>
                <c:pt idx="9">
                  <c:v>ГБУЗ "Городская поликлиника № 12 города Краснодара" МЗ КК</c:v>
                </c:pt>
                <c:pt idx="10">
                  <c:v>ГБУЗ "Городская поликлиника № 5 г. Новороссийска" МЗ КК</c:v>
                </c:pt>
                <c:pt idx="11">
                  <c:v>ГБУЗ "Мостовская центральная районная больница" МЗ КК</c:v>
                </c:pt>
                <c:pt idx="12">
                  <c:v>ГБУЗ "Белореченская ЦРБ" МЗ КК</c:v>
                </c:pt>
                <c:pt idx="13">
                  <c:v>ГБУЗ "Старокорсунская УБ города Краснодара" МЗ КК</c:v>
                </c:pt>
                <c:pt idx="14">
                  <c:v>ГБУЗ "Городская поликлиника № 25 города Краснодара" МЗ КК</c:v>
                </c:pt>
                <c:pt idx="15">
                  <c:v>ГБУЗ "Новокубанская центральная районная больница" МЗ КК</c:v>
                </c:pt>
                <c:pt idx="16">
                  <c:v>ГБУЗ "Павловская ЦРБ" МЗ КК</c:v>
                </c:pt>
                <c:pt idx="17">
                  <c:v>ГБУЗ "Городская больница № 2 г. Новороссийска" МЗ КК</c:v>
                </c:pt>
                <c:pt idx="18">
                  <c:v>ГБУЗ "Успенская центральная районная больница" МЗ КК</c:v>
                </c:pt>
                <c:pt idx="19">
                  <c:v>ГБУЗ "Северская центральная районная больница" МЗ КК</c:v>
                </c:pt>
                <c:pt idx="20">
                  <c:v> ГБУЗ "УБ №3 г. Сочи" МЗ КК</c:v>
                </c:pt>
                <c:pt idx="21">
                  <c:v>ГБУЗ "Городская больница № 8 города Сочи" МЗ КК</c:v>
                </c:pt>
                <c:pt idx="22">
                  <c:v>ГБУЗ "Отрадненская ЦРБ" МЗ КК</c:v>
                </c:pt>
                <c:pt idx="23">
                  <c:v>ГБУЗ "Городская поликлиника № 8 города Краснодара" МЗ КК</c:v>
                </c:pt>
                <c:pt idx="24">
                  <c:v>ГБУЗ "Городская больница города Армавира" МЗ КК</c:v>
                </c:pt>
                <c:pt idx="25">
                  <c:v>ГБУЗ "Лабинская центральная районная больница" МЗ КК</c:v>
                </c:pt>
                <c:pt idx="26">
                  <c:v>ГБУЗ "Кавказская ЦРБ" МЗ КК</c:v>
                </c:pt>
                <c:pt idx="27">
                  <c:v>ГБУЗ "Городская поликлиника № 13 города Краснодара" МЗ КК</c:v>
                </c:pt>
                <c:pt idx="28">
                  <c:v>ГБУЗ "Городская больница № 4 города Сочи" МЗ КК</c:v>
                </c:pt>
                <c:pt idx="29">
                  <c:v>ГБУЗ "Городская поликлиника № 7 г. Новороссийска" МЗ КК</c:v>
                </c:pt>
                <c:pt idx="30">
                  <c:v>ГБУЗ "Ленинградская центральная районная больница" МЗ КК</c:v>
                </c:pt>
                <c:pt idx="31">
                  <c:v>ГБУЗ "Староминская центральная районная больница" МЗ КК</c:v>
                </c:pt>
                <c:pt idx="32">
                  <c:v>ГБУЗ "Туапсинская ЦРБ № 2" МЗ КК</c:v>
                </c:pt>
                <c:pt idx="33">
                  <c:v>ЧУЗ "КБ" РЖД-Медицина" г. Краснодар"</c:v>
                </c:pt>
                <c:pt idx="34">
                  <c:v>ГБУЗ "Городская поликлиника № 1 города Сочи" МЗ КК</c:v>
                </c:pt>
                <c:pt idx="35">
                  <c:v>ГБУЗ "Городская поликлиника № 3 города Сочи" МЗ КК</c:v>
                </c:pt>
                <c:pt idx="36">
                  <c:v>ГБУЗ "Городская больница города Горячий Ключ" МЗ КК</c:v>
                </c:pt>
                <c:pt idx="37">
                  <c:v>ГБУЗ "Городская поликлиника № 15 города Краснодара" МЗ КК</c:v>
                </c:pt>
                <c:pt idx="38">
                  <c:v>ГБУЗ "Городская поликлиника № 14 города Краснодара" МЗ КК</c:v>
                </c:pt>
                <c:pt idx="39">
                  <c:v>ГБУЗ "Усть-Лабинская центральная районная больница" МЗ КК</c:v>
                </c:pt>
                <c:pt idx="40">
                  <c:v>ГБУЗ "Городская больница города Анапы" МЗ КК</c:v>
                </c:pt>
                <c:pt idx="41">
                  <c:v>ГБУЗ "Городская поликлиника № 2 города Сочи" МЗ КК</c:v>
                </c:pt>
                <c:pt idx="42">
                  <c:v>ГБУЗ "Крыловская ЦРБ" МЗ КК</c:v>
                </c:pt>
                <c:pt idx="43">
                  <c:v>ГБУЗ "Городская поликлиника № 19 города Краснодара" МЗ КК</c:v>
                </c:pt>
                <c:pt idx="44">
                  <c:v>ГБУЗ "Кореновская ЦРБ" МЗ КК</c:v>
                </c:pt>
                <c:pt idx="45">
                  <c:v>ГБУЗ "Городская больница города Кропоткина" МЗ КК</c:v>
                </c:pt>
                <c:pt idx="46">
                  <c:v>ГБУЗ "Городская поликлиника № 23 города Краснодара" МЗ КК</c:v>
                </c:pt>
                <c:pt idx="47">
                  <c:v>ГБУЗ "Туапсинская РБ № 3" МЗ КК</c:v>
                </c:pt>
                <c:pt idx="48">
                  <c:v>ГБУЗ "Тбилисская центральная районная больница" МЗ КК</c:v>
                </c:pt>
                <c:pt idx="49">
                  <c:v>ГБУЗ "Курганинская ЦРБ" МЗ КК</c:v>
                </c:pt>
                <c:pt idx="50">
                  <c:v>ГБУЗ "Тихорецкая центральная районная больница" МЗ КК</c:v>
                </c:pt>
                <c:pt idx="51">
                  <c:v>ГБУЗ "Городская больница № 4 г. Новороссийска" МЗ КК</c:v>
                </c:pt>
                <c:pt idx="52">
                  <c:v>ГБУЗ "Туапсинская ЦРБ № 1" МЗ КК</c:v>
                </c:pt>
                <c:pt idx="53">
                  <c:v>ГБУЗ "Новопокровская центральная районная больница" МЗ КК</c:v>
                </c:pt>
                <c:pt idx="54">
                  <c:v>ГБУЗ "ЦРБ Апшеронского района" МЗ КК</c:v>
                </c:pt>
                <c:pt idx="55">
                  <c:v>ГБУЗ "Городская поликлиника № 1 г. Новороссийска" МЗ КК</c:v>
                </c:pt>
                <c:pt idx="56">
                  <c:v>ГБУЗ "Амбулатория № 1 г. Новороссийска" МЗ КК</c:v>
                </c:pt>
                <c:pt idx="57">
                  <c:v>ГБУЗ "Крымская ЦРБ" МЗ КК</c:v>
                </c:pt>
                <c:pt idx="58">
                  <c:v>ГБУЗ "Калининская ЦРБ" МЗ КК</c:v>
                </c:pt>
                <c:pt idx="59">
                  <c:v>ГБУЗ "Городская больница № 1 города Сочи" МЗ КК</c:v>
                </c:pt>
                <c:pt idx="60">
                  <c:v>ГБУЗ "Ейская ЦРБ" МЗ КК</c:v>
                </c:pt>
                <c:pt idx="61">
                  <c:v>ГБУЗ "Приморско-Ахтарская ЦРБ им. Кравченко Н.Г." МЗ КК</c:v>
                </c:pt>
                <c:pt idx="62">
                  <c:v>ГБУЗ "Городская поликлиника № 5 города Краснодара" МЗ КК</c:v>
                </c:pt>
                <c:pt idx="63">
                  <c:v>ГБУЗ "Абинская ЦРБ" МЗ КК</c:v>
                </c:pt>
                <c:pt idx="64">
                  <c:v>ГБУЗ "Динская ЦРБ" МЗ КК</c:v>
                </c:pt>
                <c:pt idx="65">
                  <c:v>ГБУЗ "НИИ - ККБ № 1" МЗ КК, АПО г.Краснодар</c:v>
                </c:pt>
                <c:pt idx="66">
                  <c:v>ГБУЗ "Городская поликлиника г-к Геленджик" МЗ КК</c:v>
                </c:pt>
                <c:pt idx="67">
                  <c:v>ГБУЗ "Белоглинская ЦРБ" МЗ КК</c:v>
                </c:pt>
                <c:pt idx="68">
                  <c:v>ГБУЗ "Городская поликлиника №8 г. Новороссийска" МЗ КК</c:v>
                </c:pt>
                <c:pt idx="69">
                  <c:v>ГБУЗ "Городская поликлиника № 4 г. Краснодара" МЗ КК</c:v>
                </c:pt>
                <c:pt idx="70">
                  <c:v>ГБУЗ "Городская поликлиника № 6 г. Новороссийска" МЗ КК</c:v>
                </c:pt>
                <c:pt idx="71">
                  <c:v>ГБУЗ "Кущевская ЦРБ" МЗ КК</c:v>
                </c:pt>
                <c:pt idx="72">
                  <c:v>ГБУЗ "Городская поликлиника № 3 г. Краснодара" МЗ КК</c:v>
                </c:pt>
                <c:pt idx="73">
                  <c:v>ГБУЗ "Городская поликлиника № 22 города Краснодара" МЗ КК</c:v>
                </c:pt>
                <c:pt idx="74">
                  <c:v>ГБУЗ "Городская поликлиника № 3 г. Новороссийска" МЗ КК</c:v>
                </c:pt>
                <c:pt idx="75">
                  <c:v>ГБУЗ "Городская поликлиника № 2 г. Новороссийска" МЗ КК</c:v>
                </c:pt>
                <c:pt idx="76">
                  <c:v>ГБУЗ "Городская поликлиника № 9 города Краснодара" МЗ КК</c:v>
                </c:pt>
                <c:pt idx="77">
                  <c:v>ГБУЗ "Каневская ЦРБ" МЗ КК</c:v>
                </c:pt>
                <c:pt idx="78">
                  <c:v>ГБУЗ "Городская поликлиника № 7 города Краснодара" МЗ КК</c:v>
                </c:pt>
                <c:pt idx="79">
                  <c:v>ГБУЗ "Городская поликлиника № 17 города Краснодара" МЗ КК</c:v>
                </c:pt>
                <c:pt idx="80">
                  <c:v>ГБУЗ "Городская больница № 3 города Сочи" МЗ КК</c:v>
                </c:pt>
                <c:pt idx="81">
                  <c:v>ГБУЗ "Городская больница № 2 города Краснодара" МЗ КК</c:v>
                </c:pt>
                <c:pt idx="82">
                  <c:v>ГБУЗ "Городская больница г-к Геленджик" МЗ КК, А-О филиал</c:v>
                </c:pt>
                <c:pt idx="83">
                  <c:v>ГБУЗ "Выселковская ЦРБ им.засл.вр. РФ В.Ф.Долгополова"</c:v>
                </c:pt>
                <c:pt idx="84">
                  <c:v>ГБУЗ "Городская поликлиника № 16 города Краснодара" МЗ КК</c:v>
                </c:pt>
                <c:pt idx="85">
                  <c:v>ГБУЗ "Городская поликлиника № 27 города Краснодара" МЗ КК</c:v>
                </c:pt>
                <c:pt idx="86">
                  <c:v>ГБУЗ "Красноармейская ЦРБ" МЗ КК</c:v>
                </c:pt>
                <c:pt idx="87">
                  <c:v>ГБУЗ "Городская поликлиника № 10 города Краснодара" МЗ КК</c:v>
                </c:pt>
                <c:pt idx="88">
                  <c:v>ГБУЗ "Тимашевская центральная районная больница" МЗ КК</c:v>
                </c:pt>
              </c:strCache>
            </c:strRef>
          </c:cat>
          <c:val>
            <c:numRef>
              <c:f>Лист1!$I$2:$I$90</c:f>
              <c:numCache>
                <c:formatCode>_(* #,##0.00_);_(* \(#,##0.00\);_(* "-"??_);_(@_)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ED2-4A1E-8070-B5D6DAA6D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873184"/>
        <c:axId val="306874360"/>
      </c:lineChart>
      <c:catAx>
        <c:axId val="3068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874360"/>
        <c:crosses val="autoZero"/>
        <c:auto val="1"/>
        <c:lblAlgn val="ctr"/>
        <c:lblOffset val="100"/>
        <c:noMultiLvlLbl val="0"/>
      </c:catAx>
      <c:valAx>
        <c:axId val="306874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87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91523029673227E-2"/>
          <c:y val="7.7320050308228749E-2"/>
          <c:w val="0.6746183600600324"/>
          <c:h val="0.84009719703664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1-я гр.зд.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B9C-404D-A0A1-D5E1BC134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группы здоровья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29100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9C-404D-A0A1-D5E1BC134D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2-я гр.зд.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группы здоровья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27030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9C-404D-A0A1-D5E1BC134D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3а гр.зд.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группы здоровья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47363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B9C-404D-A0A1-D5E1BC134D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3б гр.зд.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группы здоровья</c:v>
                </c:pt>
              </c:strCache>
            </c:strRef>
          </c:cat>
          <c:val>
            <c:numRef>
              <c:f>Лист1!$E$2</c:f>
              <c:numCache>
                <c:formatCode>#,##0</c:formatCode>
                <c:ptCount val="1"/>
                <c:pt idx="0">
                  <c:v>16996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B9C-404D-A0A1-D5E1BC134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8700528"/>
        <c:axId val="308704840"/>
      </c:barChart>
      <c:catAx>
        <c:axId val="308700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8704840"/>
        <c:crosses val="autoZero"/>
        <c:auto val="1"/>
        <c:lblAlgn val="ctr"/>
        <c:lblOffset val="100"/>
        <c:noMultiLvlLbl val="0"/>
      </c:catAx>
      <c:valAx>
        <c:axId val="308704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0870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91523029673227E-2"/>
          <c:y val="7.7320050308228749E-2"/>
          <c:w val="0.63264080679280765"/>
          <c:h val="0.84009719703664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1-я категория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B54-4020-A60B-CAE29A59FA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категории приоритета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14981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54-4020-A60B-CAE29A59FA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2-я категория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категории приоритета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23320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54-4020-A60B-CAE29A59FA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категории приоритета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8307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B54-4020-A60B-CAE29A59F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8702096"/>
        <c:axId val="308702488"/>
      </c:barChart>
      <c:catAx>
        <c:axId val="308702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8702488"/>
        <c:crosses val="autoZero"/>
        <c:auto val="1"/>
        <c:lblAlgn val="ctr"/>
        <c:lblOffset val="100"/>
        <c:noMultiLvlLbl val="0"/>
      </c:catAx>
      <c:valAx>
        <c:axId val="308702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0870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26564373052026E-2"/>
          <c:y val="2.1282854260015766E-2"/>
          <c:w val="0.90322015199060823"/>
          <c:h val="0.49294640742981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dPt>
            <c:idx val="3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5A0B-42A9-BDA2-72E02F580A26}"/>
              </c:ext>
            </c:extLst>
          </c:dPt>
          <c:dPt>
            <c:idx val="3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2579-4938-BEA0-0C7F121C2E7D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40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2579-4938-BEA0-0C7F121C2E7D}"/>
              </c:ext>
            </c:extLst>
          </c:dPt>
          <c:dPt>
            <c:idx val="41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2579-4938-BEA0-0C7F121C2E7D}"/>
              </c:ext>
            </c:extLst>
          </c:dPt>
          <c:dPt>
            <c:idx val="42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2579-4938-BEA0-0C7F121C2E7D}"/>
              </c:ext>
            </c:extLst>
          </c:dPt>
          <c:dPt>
            <c:idx val="43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2579-4938-BEA0-0C7F121C2E7D}"/>
              </c:ext>
            </c:extLst>
          </c:dPt>
          <c:dPt>
            <c:idx val="44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2579-4938-BEA0-0C7F121C2E7D}"/>
              </c:ext>
            </c:extLst>
          </c:dPt>
          <c:dPt>
            <c:idx val="45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3024-482E-9A0B-C6EE3ECFED24}"/>
              </c:ext>
            </c:extLst>
          </c:dPt>
          <c:dPt>
            <c:idx val="46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2579-4938-BEA0-0C7F121C2E7D}"/>
              </c:ext>
            </c:extLst>
          </c:dPt>
          <c:dPt>
            <c:idx val="47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3024-482E-9A0B-C6EE3ECFED24}"/>
              </c:ext>
            </c:extLst>
          </c:dPt>
          <c:dPt>
            <c:idx val="48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3024-482E-9A0B-C6EE3ECFED24}"/>
              </c:ext>
            </c:extLst>
          </c:dPt>
          <c:dPt>
            <c:idx val="49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3024-482E-9A0B-C6EE3ECFED24}"/>
              </c:ext>
            </c:extLst>
          </c:dPt>
          <c:dPt>
            <c:idx val="50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3024-482E-9A0B-C6EE3ECFED24}"/>
              </c:ext>
            </c:extLst>
          </c:dPt>
          <c:dPt>
            <c:idx val="51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F5F-414E-819D-D7CDCD583858}"/>
              </c:ext>
            </c:extLst>
          </c:dPt>
          <c:dPt>
            <c:idx val="52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F5F-414E-819D-D7CDCD583858}"/>
              </c:ext>
            </c:extLst>
          </c:dPt>
          <c:dPt>
            <c:idx val="53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F5F-414E-819D-D7CDCD583858}"/>
              </c:ext>
            </c:extLst>
          </c:dPt>
          <c:dPt>
            <c:idx val="54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F5F-414E-819D-D7CDCD583858}"/>
              </c:ext>
            </c:extLst>
          </c:dPt>
          <c:dPt>
            <c:idx val="55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F5F-414E-819D-D7CDCD583858}"/>
              </c:ext>
            </c:extLst>
          </c:dPt>
          <c:dPt>
            <c:idx val="5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F5F-414E-819D-D7CDCD583858}"/>
              </c:ext>
            </c:extLst>
          </c:dPt>
          <c:dPt>
            <c:idx val="5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F5F-414E-819D-D7CDCD583858}"/>
              </c:ext>
            </c:extLst>
          </c:dPt>
          <c:dPt>
            <c:idx val="5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F5F-414E-819D-D7CDCD583858}"/>
              </c:ext>
            </c:extLst>
          </c:dPt>
          <c:dPt>
            <c:idx val="5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F5F-414E-819D-D7CDCD583858}"/>
              </c:ext>
            </c:extLst>
          </c:dPt>
          <c:dPt>
            <c:idx val="6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4F5F-414E-819D-D7CDCD583858}"/>
              </c:ext>
            </c:extLst>
          </c:dPt>
          <c:dPt>
            <c:idx val="6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F5F-414E-819D-D7CDCD583858}"/>
              </c:ext>
            </c:extLst>
          </c:dPt>
          <c:dPt>
            <c:idx val="6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4F5F-414E-819D-D7CDCD583858}"/>
              </c:ext>
            </c:extLst>
          </c:dPt>
          <c:dPt>
            <c:idx val="6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F5F-414E-819D-D7CDCD583858}"/>
              </c:ext>
            </c:extLst>
          </c:dPt>
          <c:dPt>
            <c:idx val="6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4F5F-414E-819D-D7CDCD583858}"/>
              </c:ext>
            </c:extLst>
          </c:dPt>
          <c:dPt>
            <c:idx val="6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F5F-414E-819D-D7CDCD583858}"/>
              </c:ext>
            </c:extLst>
          </c:dPt>
          <c:dPt>
            <c:idx val="6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4F5F-414E-819D-D7CDCD583858}"/>
              </c:ext>
            </c:extLst>
          </c:dPt>
          <c:dPt>
            <c:idx val="6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F5F-414E-819D-D7CDCD583858}"/>
              </c:ext>
            </c:extLst>
          </c:dPt>
          <c:dPt>
            <c:idx val="6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4F5F-414E-819D-D7CDCD583858}"/>
              </c:ext>
            </c:extLst>
          </c:dPt>
          <c:dPt>
            <c:idx val="6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F5F-414E-819D-D7CDCD583858}"/>
              </c:ext>
            </c:extLst>
          </c:dPt>
          <c:dPt>
            <c:idx val="7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4F5F-414E-819D-D7CDCD583858}"/>
              </c:ext>
            </c:extLst>
          </c:dPt>
          <c:dPt>
            <c:idx val="7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F5F-414E-819D-D7CDCD583858}"/>
              </c:ext>
            </c:extLst>
          </c:dPt>
          <c:dPt>
            <c:idx val="7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4F5F-414E-819D-D7CDCD583858}"/>
              </c:ext>
            </c:extLst>
          </c:dPt>
          <c:dPt>
            <c:idx val="7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4F5F-414E-819D-D7CDCD583858}"/>
              </c:ext>
            </c:extLst>
          </c:dPt>
          <c:dPt>
            <c:idx val="7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4F5F-414E-819D-D7CDCD583858}"/>
              </c:ext>
            </c:extLst>
          </c:dPt>
          <c:dPt>
            <c:idx val="7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4F5F-414E-819D-D7CDCD583858}"/>
              </c:ext>
            </c:extLst>
          </c:dPt>
          <c:dPt>
            <c:idx val="7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4F5F-414E-819D-D7CDCD583858}"/>
              </c:ext>
            </c:extLst>
          </c:dPt>
          <c:dPt>
            <c:idx val="7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4F5F-414E-819D-D7CDCD583858}"/>
              </c:ext>
            </c:extLst>
          </c:dPt>
          <c:dPt>
            <c:idx val="7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4F5F-414E-819D-D7CDCD583858}"/>
              </c:ext>
            </c:extLst>
          </c:dPt>
          <c:dPt>
            <c:idx val="7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4F5F-414E-819D-D7CDCD583858}"/>
              </c:ext>
            </c:extLst>
          </c:dPt>
          <c:dPt>
            <c:idx val="8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4F5F-414E-819D-D7CDCD583858}"/>
              </c:ext>
            </c:extLst>
          </c:dPt>
          <c:dPt>
            <c:idx val="8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4F5F-414E-819D-D7CDCD583858}"/>
              </c:ext>
            </c:extLst>
          </c:dPt>
          <c:dPt>
            <c:idx val="8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4F5F-414E-819D-D7CDCD583858}"/>
              </c:ext>
            </c:extLst>
          </c:dPt>
          <c:dPt>
            <c:idx val="8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4F5F-414E-819D-D7CDCD583858}"/>
              </c:ext>
            </c:extLst>
          </c:dPt>
          <c:dPt>
            <c:idx val="8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4F5F-414E-819D-D7CDCD583858}"/>
              </c:ext>
            </c:extLst>
          </c:dPt>
          <c:dPt>
            <c:idx val="8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4F5F-414E-819D-D7CDCD583858}"/>
              </c:ext>
            </c:extLst>
          </c:dPt>
          <c:dPt>
            <c:idx val="8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4F5F-414E-819D-D7CDCD583858}"/>
              </c:ext>
            </c:extLst>
          </c:dPt>
          <c:dPt>
            <c:idx val="8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4F5F-414E-819D-D7CDCD583858}"/>
              </c:ext>
            </c:extLst>
          </c:dPt>
          <c:dPt>
            <c:idx val="8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B-19E5-4CFD-9C97-CE2A5A3112C7}"/>
              </c:ext>
            </c:extLst>
          </c:dPt>
          <c:cat>
            <c:strRef>
              <c:f>Лист1!$A$2:$A$90</c:f>
              <c:strCache>
                <c:ptCount val="89"/>
                <c:pt idx="1">
                  <c:v>ГБУЗ "Темрюкская ЦРБ" МЗ КК</c:v>
                </c:pt>
                <c:pt idx="2">
                  <c:v>ГБУЗ "ГП № 13 г. Краснодара" МЗ КК</c:v>
                </c:pt>
                <c:pt idx="3">
                  <c:v>ГБУЗ "ГП № 5 г. Новороссийска" МЗ КК</c:v>
                </c:pt>
                <c:pt idx="4">
                  <c:v>ГБУЗ "ГП № 8 г. Краснодара" МЗ КК</c:v>
                </c:pt>
                <c:pt idx="5">
                  <c:v>ГБУЗ "ГБ № 8 г. Сочи" МЗ КК</c:v>
                </c:pt>
                <c:pt idx="6">
                  <c:v>ГБУЗ "НИИ - ККБ № 1 им. проф. С.В.Очаповского" МЗ КК, АПО г.Краснодар</c:v>
                </c:pt>
                <c:pt idx="7">
                  <c:v>ГБУЗ "ГП № 2 г. Сочи" МЗ КК</c:v>
                </c:pt>
                <c:pt idx="8">
                  <c:v>ГБУЗ "ГП № 1 г. Сочи" МЗ КК</c:v>
                </c:pt>
                <c:pt idx="9">
                  <c:v>ГБУЗ "ГП № 7 г. Новороссийска" МЗ КК</c:v>
                </c:pt>
                <c:pt idx="10">
                  <c:v>ГБУЗ "Мостовская ЦРБ" МЗ КК</c:v>
                </c:pt>
                <c:pt idx="11">
                  <c:v>ГБУЗ "Староминская ЦРБ" МЗ КК</c:v>
                </c:pt>
                <c:pt idx="12">
                  <c:v>ГБУЗ "Туапсинская ЦРБ № 1" МЗ КК</c:v>
                </c:pt>
                <c:pt idx="13">
                  <c:v>ГБУЗ "Северская ЦРБ" МЗ КК</c:v>
                </c:pt>
                <c:pt idx="14">
                  <c:v>ГБУЗ "Лабинская ЦРБ" МЗ КК</c:v>
                </c:pt>
                <c:pt idx="15">
                  <c:v>ГБУЗ "Славянская ЦРБ" МЗ КК</c:v>
                </c:pt>
                <c:pt idx="16">
                  <c:v>ГБУЗ "ГП № 9 г. Краснодара" МЗ КК</c:v>
                </c:pt>
                <c:pt idx="17">
                  <c:v>ГБУЗ "Новокубанская ЦРБ" МЗ КК</c:v>
                </c:pt>
                <c:pt idx="18">
                  <c:v>ГБУЗ "ГП № 11 г. Краснодара" МЗ КК</c:v>
                </c:pt>
                <c:pt idx="19">
                  <c:v>ГБУЗ "Кореновская ЦРБ" МЗ КК</c:v>
                </c:pt>
                <c:pt idx="20">
                  <c:v>ГБУЗ "ГП № 25 г. Краснодара" МЗ КК</c:v>
                </c:pt>
                <c:pt idx="21">
                  <c:v>ГБУЗ "ГП № 1 г. Новороссийска" МЗ КК</c:v>
                </c:pt>
                <c:pt idx="22">
                  <c:v>ГБУЗ "Абинская ЦРБ" МЗ КК</c:v>
                </c:pt>
                <c:pt idx="23">
                  <c:v>ГБУЗ "Усть-Лабинская ЦРБ" МЗ КК</c:v>
                </c:pt>
                <c:pt idx="24">
                  <c:v>ГБУЗ "Тбилисская ЦРБ" МЗ КК</c:v>
                </c:pt>
                <c:pt idx="25">
                  <c:v>ГБУЗ "ГП № 14 г. Краснодара" МЗ КК</c:v>
                </c:pt>
                <c:pt idx="26">
                  <c:v> ГБУЗ "УБ №3 г. Сочи" МЗ КК</c:v>
                </c:pt>
                <c:pt idx="27">
                  <c:v>ГБУЗ "Кавказская ЦРБ" МЗ КК</c:v>
                </c:pt>
                <c:pt idx="28">
                  <c:v>ГБУЗ "ГП № 12 г. Краснодара" МЗ КК</c:v>
                </c:pt>
                <c:pt idx="29">
                  <c:v>ГБУЗ "ГП № 7 г. Краснодара" МЗ КК</c:v>
                </c:pt>
                <c:pt idx="30">
                  <c:v>ГБУЗ "Тимашевская ЦРБ" МЗ КК</c:v>
                </c:pt>
                <c:pt idx="31">
                  <c:v>ГБУЗ "Белореченская ЦРБ" МЗ КК</c:v>
                </c:pt>
                <c:pt idx="32">
                  <c:v>ГБУЗ "Выселковская ЦРБ" МЗ КК</c:v>
                </c:pt>
                <c:pt idx="33">
                  <c:v>ГБУЗ "ГБ г. Горячий Ключ" МЗ КК</c:v>
                </c:pt>
                <c:pt idx="34">
                  <c:v>ГБУЗ "Павловская ЦРБ" МЗ КК</c:v>
                </c:pt>
                <c:pt idx="35">
                  <c:v>ГБУЗ "Брюховецкая ЦРБ" МЗ КК</c:v>
                </c:pt>
                <c:pt idx="36">
                  <c:v>ГБУЗ "ГП № 17 г. Краснодара" МЗ КК</c:v>
                </c:pt>
                <c:pt idx="37">
                  <c:v>ГБУЗ "Успенская ЦРБ" МЗ КК</c:v>
                </c:pt>
                <c:pt idx="38">
                  <c:v>ГБУЗ "ГП № 3 г. Краснодара" МЗ КК</c:v>
                </c:pt>
                <c:pt idx="39">
                  <c:v>ГБУЗ "ГБ г. Кропоткина" МЗ КК</c:v>
                </c:pt>
                <c:pt idx="40">
                  <c:v>ГБУЗ "Гулькевичская ЦРБ" МЗ КК</c:v>
                </c:pt>
                <c:pt idx="41">
                  <c:v>ГБУЗ "Приморско-Ахтарская ЦРБ" МЗ КК</c:v>
                </c:pt>
                <c:pt idx="42">
                  <c:v>ГБУЗ "Щербиновская ЦРБ" МЗ КК</c:v>
                </c:pt>
                <c:pt idx="43">
                  <c:v>ГБУЗ "Ейская ЦРБ" МЗ КК</c:v>
                </c:pt>
                <c:pt idx="44">
                  <c:v>ГБУЗ "ГБ г. Анапы" МЗ КК</c:v>
                </c:pt>
                <c:pt idx="45">
                  <c:v>ГБУЗ "ГП № 4 г. Сочи" МЗ КК</c:v>
                </c:pt>
                <c:pt idx="46">
                  <c:v>ГБУЗ "ГБ г. Армавира" МЗ КК</c:v>
                </c:pt>
                <c:pt idx="47">
                  <c:v>ГБУЗ "ГБ № 2 г. Краснодара" МЗ КК</c:v>
                </c:pt>
                <c:pt idx="48">
                  <c:v>ГБУЗ "Туапсинская ЦРБ № 4" МЗ КК</c:v>
                </c:pt>
                <c:pt idx="49">
                  <c:v>ГБУЗ "Курганинская ЦРБ" МЗ КК</c:v>
                </c:pt>
                <c:pt idx="50">
                  <c:v>ГБУЗ "Новопокровская ЦРБ" МЗ КК</c:v>
                </c:pt>
                <c:pt idx="51">
                  <c:v>ГБУЗ "Каневская ЦРБ" МЗ КК</c:v>
                </c:pt>
                <c:pt idx="52">
                  <c:v>ГБУЗ "Отрадненская ЦРБ" МЗ КК</c:v>
                </c:pt>
                <c:pt idx="53">
                  <c:v>ГБУЗ "ГП № 8 г. Новороссийска" МЗ КК</c:v>
                </c:pt>
                <c:pt idx="54">
                  <c:v>ГБУЗ "Тихорецкая ЦРБ" МЗ КК</c:v>
                </c:pt>
                <c:pt idx="55">
                  <c:v>ГБУЗ "ГП № 19 г. Краснодара" МЗ КК</c:v>
                </c:pt>
                <c:pt idx="56">
                  <c:v>ГБУЗ "Калининская ЦРБ" МЗ КК</c:v>
                </c:pt>
                <c:pt idx="57">
                  <c:v>ГБУЗ "ГП № 2 г. Новороссийска" МЗ КК</c:v>
                </c:pt>
                <c:pt idx="58">
                  <c:v>ГБУЗ "ГП № 27 г. Краснодара" МЗ КК</c:v>
                </c:pt>
                <c:pt idx="59">
                  <c:v>ГБУЗ "ЦРБ Апшеронского района" МЗ КК</c:v>
                </c:pt>
                <c:pt idx="60">
                  <c:v>ГБУЗ "Динская ЦРБ" МЗ КК</c:v>
                </c:pt>
                <c:pt idx="61">
                  <c:v>ГБУЗ "Туапсинская ЦРБ № 2" МЗ КК</c:v>
                </c:pt>
                <c:pt idx="62">
                  <c:v>ГБУЗ "Белоглинская ЦРБ" МЗ КК</c:v>
                </c:pt>
                <c:pt idx="63">
                  <c:v>ГБУЗ "Ленинградская ЦРБ" МЗ КК</c:v>
                </c:pt>
                <c:pt idx="64">
                  <c:v>ГБУЗ "ГП № 3 г. Сочи" МЗ КК</c:v>
                </c:pt>
                <c:pt idx="65">
                  <c:v>ГБУЗ "ГБ № 4 г. Новороссийска" МЗ КК</c:v>
                </c:pt>
                <c:pt idx="66">
                  <c:v>ГБУЗ "Крымская ЦРБ" МЗ КК</c:v>
                </c:pt>
                <c:pt idx="67">
                  <c:v>ГБУЗ "Амб. № 1 г. Новороссийска" МЗ КК</c:v>
                </c:pt>
                <c:pt idx="68">
                  <c:v>ГБУЗ "ГП г-к Геленджик" МЗ КК</c:v>
                </c:pt>
                <c:pt idx="69">
                  <c:v>ГБУЗ "ГП № 4 г. Краснодара" МЗ КК</c:v>
                </c:pt>
                <c:pt idx="70">
                  <c:v>ГБУЗ "ГП № 16 г. Краснодара" МЗ КК</c:v>
                </c:pt>
                <c:pt idx="71">
                  <c:v>ГБУЗ "ГБ № 3 г. Сочи" МЗ КК</c:v>
                </c:pt>
                <c:pt idx="72">
                  <c:v>ГБУЗ "ГП № 5 г. Краснодара" МЗ КК</c:v>
                </c:pt>
                <c:pt idx="73">
                  <c:v>ГБУЗ "ГП № 6 г. Новороссийска" МЗ КК</c:v>
                </c:pt>
                <c:pt idx="74">
                  <c:v>ГБУЗ "Старокорсунская УБ г. Краснодара" МЗ КК</c:v>
                </c:pt>
                <c:pt idx="75">
                  <c:v>ГБУЗ "ГП № 23 г. Краснодара" МЗ КК</c:v>
                </c:pt>
                <c:pt idx="76">
                  <c:v>ГБУЗ "Туапсинская ЦРБ № 3" МЗ КК</c:v>
                </c:pt>
                <c:pt idx="77">
                  <c:v>ГБУЗ "Крыловская ЦРБ" МЗ КК</c:v>
                </c:pt>
                <c:pt idx="78">
                  <c:v>ГБУЗ "ГП № 10 г. Краснодара" МЗ КК</c:v>
                </c:pt>
                <c:pt idx="79">
                  <c:v>ЧУЗ "КБ" РЖД-Медицина" г. Краснодар"</c:v>
                </c:pt>
                <c:pt idx="80">
                  <c:v>ГБУЗ "ГБ № 1 г. Сочи" МЗ КК</c:v>
                </c:pt>
                <c:pt idx="81">
                  <c:v>ГБУЗ "ГБ № 2 г. Новороссийска" МЗ КК</c:v>
                </c:pt>
                <c:pt idx="82">
                  <c:v>ГБУЗ "Красноармейская ЦРБ" МЗ КК</c:v>
                </c:pt>
                <c:pt idx="83">
                  <c:v>ГБУЗ "ГП № 3 г. Новороссийска" МЗ КК</c:v>
                </c:pt>
                <c:pt idx="84">
                  <c:v>ГБУЗ "ГП № 15 г. Краснодара" МЗ КК</c:v>
                </c:pt>
                <c:pt idx="85">
                  <c:v>ГБУЗ "Кущевская ЦРБ" МЗ КК</c:v>
                </c:pt>
                <c:pt idx="86">
                  <c:v>ГБУЗ "ГБ г-к Геленджик" МЗ КК, А-О филиал</c:v>
                </c:pt>
                <c:pt idx="87">
                  <c:v>ГБУЗ "ГП № 22 г. Краснодара" МЗ КК</c:v>
                </c:pt>
                <c:pt idx="88">
                  <c:v>ГБУЗ "ГБ № 4 г. Сочи" МЗ КК</c:v>
                </c:pt>
              </c:strCache>
            </c:strRef>
          </c:cat>
          <c:val>
            <c:numRef>
              <c:f>Лист1!$B$2:$B$90</c:f>
              <c:numCache>
                <c:formatCode>0.0</c:formatCode>
                <c:ptCount val="89"/>
                <c:pt idx="1">
                  <c:v>13.120255549772985</c:v>
                </c:pt>
                <c:pt idx="2">
                  <c:v>19.402757093214191</c:v>
                </c:pt>
                <c:pt idx="3">
                  <c:v>20.255707124517492</c:v>
                </c:pt>
                <c:pt idx="4">
                  <c:v>20.388546281015664</c:v>
                </c:pt>
                <c:pt idx="5">
                  <c:v>20.615384615384617</c:v>
                </c:pt>
                <c:pt idx="6">
                  <c:v>21.605647676900343</c:v>
                </c:pt>
                <c:pt idx="7">
                  <c:v>22.585034013605441</c:v>
                </c:pt>
                <c:pt idx="8">
                  <c:v>22.665582525246442</c:v>
                </c:pt>
                <c:pt idx="9">
                  <c:v>24.164648910411621</c:v>
                </c:pt>
                <c:pt idx="10">
                  <c:v>24.617204664525943</c:v>
                </c:pt>
                <c:pt idx="11">
                  <c:v>24.833267948214985</c:v>
                </c:pt>
                <c:pt idx="12">
                  <c:v>26.069676982918992</c:v>
                </c:pt>
                <c:pt idx="13">
                  <c:v>26.089384468502875</c:v>
                </c:pt>
                <c:pt idx="14">
                  <c:v>26.440027106392591</c:v>
                </c:pt>
                <c:pt idx="15">
                  <c:v>26.606410056620437</c:v>
                </c:pt>
                <c:pt idx="16">
                  <c:v>26.718054500054283</c:v>
                </c:pt>
                <c:pt idx="17">
                  <c:v>26.876691452744424</c:v>
                </c:pt>
                <c:pt idx="18">
                  <c:v>26.905070489591875</c:v>
                </c:pt>
                <c:pt idx="19">
                  <c:v>27.670561235134571</c:v>
                </c:pt>
                <c:pt idx="20">
                  <c:v>27.862839843977412</c:v>
                </c:pt>
                <c:pt idx="21">
                  <c:v>27.896025616877001</c:v>
                </c:pt>
                <c:pt idx="22">
                  <c:v>28.188972944690313</c:v>
                </c:pt>
                <c:pt idx="23">
                  <c:v>28.37762034363119</c:v>
                </c:pt>
                <c:pt idx="24">
                  <c:v>28.625429553264606</c:v>
                </c:pt>
                <c:pt idx="25">
                  <c:v>28.957654723127035</c:v>
                </c:pt>
                <c:pt idx="26">
                  <c:v>29.432989690721648</c:v>
                </c:pt>
                <c:pt idx="27">
                  <c:v>29.433943037652213</c:v>
                </c:pt>
                <c:pt idx="28">
                  <c:v>29.452304550758459</c:v>
                </c:pt>
                <c:pt idx="29">
                  <c:v>29.458543152016752</c:v>
                </c:pt>
                <c:pt idx="30">
                  <c:v>29.764241667162374</c:v>
                </c:pt>
                <c:pt idx="31">
                  <c:v>29.774750227066303</c:v>
                </c:pt>
                <c:pt idx="32">
                  <c:v>29.939921001095364</c:v>
                </c:pt>
                <c:pt idx="33">
                  <c:v>30.480674083180904</c:v>
                </c:pt>
                <c:pt idx="34">
                  <c:v>30.519735550173465</c:v>
                </c:pt>
                <c:pt idx="35">
                  <c:v>30.700302724520686</c:v>
                </c:pt>
                <c:pt idx="36">
                  <c:v>30.714173879979423</c:v>
                </c:pt>
                <c:pt idx="37">
                  <c:v>30.842052815146985</c:v>
                </c:pt>
                <c:pt idx="38">
                  <c:v>30.887078264861142</c:v>
                </c:pt>
                <c:pt idx="39">
                  <c:v>31.092039251569748</c:v>
                </c:pt>
                <c:pt idx="40">
                  <c:v>31.10369546409591</c:v>
                </c:pt>
                <c:pt idx="41">
                  <c:v>31.212839544553685</c:v>
                </c:pt>
                <c:pt idx="42">
                  <c:v>31.574989877957083</c:v>
                </c:pt>
                <c:pt idx="43">
                  <c:v>31.840950327993426</c:v>
                </c:pt>
                <c:pt idx="44">
                  <c:v>31.87078900345896</c:v>
                </c:pt>
                <c:pt idx="45">
                  <c:v>31.982381984157993</c:v>
                </c:pt>
                <c:pt idx="46">
                  <c:v>32.715484174317602</c:v>
                </c:pt>
                <c:pt idx="47">
                  <c:v>32.761082161467627</c:v>
                </c:pt>
                <c:pt idx="48">
                  <c:v>33.070577451879011</c:v>
                </c:pt>
                <c:pt idx="49">
                  <c:v>33.094765323266927</c:v>
                </c:pt>
                <c:pt idx="50">
                  <c:v>33.354228699785821</c:v>
                </c:pt>
                <c:pt idx="51">
                  <c:v>33.492521174986486</c:v>
                </c:pt>
                <c:pt idx="52">
                  <c:v>33.568784467779707</c:v>
                </c:pt>
                <c:pt idx="53">
                  <c:v>33.782556026650518</c:v>
                </c:pt>
                <c:pt idx="54">
                  <c:v>34.126222904277768</c:v>
                </c:pt>
                <c:pt idx="55">
                  <c:v>34.14374715088892</c:v>
                </c:pt>
                <c:pt idx="56">
                  <c:v>34.56061932629833</c:v>
                </c:pt>
                <c:pt idx="57">
                  <c:v>34.709962168978564</c:v>
                </c:pt>
                <c:pt idx="58">
                  <c:v>34.982609938539234</c:v>
                </c:pt>
                <c:pt idx="59">
                  <c:v>35.025452823487626</c:v>
                </c:pt>
                <c:pt idx="60">
                  <c:v>35.156438389197007</c:v>
                </c:pt>
                <c:pt idx="61">
                  <c:v>35.336572816921539</c:v>
                </c:pt>
                <c:pt idx="62">
                  <c:v>35.397731275981116</c:v>
                </c:pt>
                <c:pt idx="63">
                  <c:v>35.869019318980818</c:v>
                </c:pt>
                <c:pt idx="64">
                  <c:v>36.330067822155236</c:v>
                </c:pt>
                <c:pt idx="65">
                  <c:v>36.333900300928953</c:v>
                </c:pt>
                <c:pt idx="66">
                  <c:v>36.428638630162759</c:v>
                </c:pt>
                <c:pt idx="67">
                  <c:v>36.578880729298554</c:v>
                </c:pt>
                <c:pt idx="68">
                  <c:v>36.78111893083102</c:v>
                </c:pt>
                <c:pt idx="69">
                  <c:v>36.8217383908828</c:v>
                </c:pt>
                <c:pt idx="70">
                  <c:v>37.003828473022786</c:v>
                </c:pt>
                <c:pt idx="71">
                  <c:v>37.209796149490373</c:v>
                </c:pt>
                <c:pt idx="72">
                  <c:v>37.347654696032691</c:v>
                </c:pt>
                <c:pt idx="73">
                  <c:v>37.550875951159085</c:v>
                </c:pt>
                <c:pt idx="74">
                  <c:v>38.053938457882857</c:v>
                </c:pt>
                <c:pt idx="75">
                  <c:v>38.06100333033779</c:v>
                </c:pt>
                <c:pt idx="76">
                  <c:v>39.052553663952629</c:v>
                </c:pt>
                <c:pt idx="77">
                  <c:v>39.660387735459921</c:v>
                </c:pt>
                <c:pt idx="78">
                  <c:v>39.796325878594246</c:v>
                </c:pt>
                <c:pt idx="79">
                  <c:v>41.513702356748091</c:v>
                </c:pt>
                <c:pt idx="80">
                  <c:v>41.793662060039246</c:v>
                </c:pt>
                <c:pt idx="81">
                  <c:v>41.907413853115209</c:v>
                </c:pt>
                <c:pt idx="82">
                  <c:v>44.383174121602231</c:v>
                </c:pt>
                <c:pt idx="83">
                  <c:v>45.100045475216007</c:v>
                </c:pt>
                <c:pt idx="84">
                  <c:v>45.88014486240715</c:v>
                </c:pt>
                <c:pt idx="85">
                  <c:v>46.83252781471991</c:v>
                </c:pt>
                <c:pt idx="86">
                  <c:v>49.156965074267362</c:v>
                </c:pt>
                <c:pt idx="87">
                  <c:v>52.56644786398364</c:v>
                </c:pt>
                <c:pt idx="88">
                  <c:v>52.840245327102807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5F-414E-819D-D7CDCD583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304101200"/>
        <c:axId val="30410786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"Темрюкская ЦРБ" МЗ КК</c:v>
                </c:pt>
                <c:pt idx="2">
                  <c:v>ГБУЗ "ГП № 13 г. Краснодара" МЗ КК</c:v>
                </c:pt>
                <c:pt idx="3">
                  <c:v>ГБУЗ "ГП № 5 г. Новороссийска" МЗ КК</c:v>
                </c:pt>
                <c:pt idx="4">
                  <c:v>ГБУЗ "ГП № 8 г. Краснодара" МЗ КК</c:v>
                </c:pt>
                <c:pt idx="5">
                  <c:v>ГБУЗ "ГБ № 8 г. Сочи" МЗ КК</c:v>
                </c:pt>
                <c:pt idx="6">
                  <c:v>ГБУЗ "НИИ - ККБ № 1 им. проф. С.В.Очаповского" МЗ КК, АПО г.Краснодар</c:v>
                </c:pt>
                <c:pt idx="7">
                  <c:v>ГБУЗ "ГП № 2 г. Сочи" МЗ КК</c:v>
                </c:pt>
                <c:pt idx="8">
                  <c:v>ГБУЗ "ГП № 1 г. Сочи" МЗ КК</c:v>
                </c:pt>
                <c:pt idx="9">
                  <c:v>ГБУЗ "ГП № 7 г. Новороссийска" МЗ КК</c:v>
                </c:pt>
                <c:pt idx="10">
                  <c:v>ГБУЗ "Мостовская ЦРБ" МЗ КК</c:v>
                </c:pt>
                <c:pt idx="11">
                  <c:v>ГБУЗ "Староминская ЦРБ" МЗ КК</c:v>
                </c:pt>
                <c:pt idx="12">
                  <c:v>ГБУЗ "Туапсинская ЦРБ № 1" МЗ КК</c:v>
                </c:pt>
                <c:pt idx="13">
                  <c:v>ГБУЗ "Северская ЦРБ" МЗ КК</c:v>
                </c:pt>
                <c:pt idx="14">
                  <c:v>ГБУЗ "Лабинская ЦРБ" МЗ КК</c:v>
                </c:pt>
                <c:pt idx="15">
                  <c:v>ГБУЗ "Славянская ЦРБ" МЗ КК</c:v>
                </c:pt>
                <c:pt idx="16">
                  <c:v>ГБУЗ "ГП № 9 г. Краснодара" МЗ КК</c:v>
                </c:pt>
                <c:pt idx="17">
                  <c:v>ГБУЗ "Новокубанская ЦРБ" МЗ КК</c:v>
                </c:pt>
                <c:pt idx="18">
                  <c:v>ГБУЗ "ГП № 11 г. Краснодара" МЗ КК</c:v>
                </c:pt>
                <c:pt idx="19">
                  <c:v>ГБУЗ "Кореновская ЦРБ" МЗ КК</c:v>
                </c:pt>
                <c:pt idx="20">
                  <c:v>ГБУЗ "ГП № 25 г. Краснодара" МЗ КК</c:v>
                </c:pt>
                <c:pt idx="21">
                  <c:v>ГБУЗ "ГП № 1 г. Новороссийска" МЗ КК</c:v>
                </c:pt>
                <c:pt idx="22">
                  <c:v>ГБУЗ "Абинская ЦРБ" МЗ КК</c:v>
                </c:pt>
                <c:pt idx="23">
                  <c:v>ГБУЗ "Усть-Лабинская ЦРБ" МЗ КК</c:v>
                </c:pt>
                <c:pt idx="24">
                  <c:v>ГБУЗ "Тбилисская ЦРБ" МЗ КК</c:v>
                </c:pt>
                <c:pt idx="25">
                  <c:v>ГБУЗ "ГП № 14 г. Краснодара" МЗ КК</c:v>
                </c:pt>
                <c:pt idx="26">
                  <c:v> ГБУЗ "УБ №3 г. Сочи" МЗ КК</c:v>
                </c:pt>
                <c:pt idx="27">
                  <c:v>ГБУЗ "Кавказская ЦРБ" МЗ КК</c:v>
                </c:pt>
                <c:pt idx="28">
                  <c:v>ГБУЗ "ГП № 12 г. Краснодара" МЗ КК</c:v>
                </c:pt>
                <c:pt idx="29">
                  <c:v>ГБУЗ "ГП № 7 г. Краснодара" МЗ КК</c:v>
                </c:pt>
                <c:pt idx="30">
                  <c:v>ГБУЗ "Тимашевская ЦРБ" МЗ КК</c:v>
                </c:pt>
                <c:pt idx="31">
                  <c:v>ГБУЗ "Белореченская ЦРБ" МЗ КК</c:v>
                </c:pt>
                <c:pt idx="32">
                  <c:v>ГБУЗ "Выселковская ЦРБ" МЗ КК</c:v>
                </c:pt>
                <c:pt idx="33">
                  <c:v>ГБУЗ "ГБ г. Горячий Ключ" МЗ КК</c:v>
                </c:pt>
                <c:pt idx="34">
                  <c:v>ГБУЗ "Павловская ЦРБ" МЗ КК</c:v>
                </c:pt>
                <c:pt idx="35">
                  <c:v>ГБУЗ "Брюховецкая ЦРБ" МЗ КК</c:v>
                </c:pt>
                <c:pt idx="36">
                  <c:v>ГБУЗ "ГП № 17 г. Краснодара" МЗ КК</c:v>
                </c:pt>
                <c:pt idx="37">
                  <c:v>ГБУЗ "Успенская ЦРБ" МЗ КК</c:v>
                </c:pt>
                <c:pt idx="38">
                  <c:v>ГБУЗ "ГП № 3 г. Краснодара" МЗ КК</c:v>
                </c:pt>
                <c:pt idx="39">
                  <c:v>ГБУЗ "ГБ г. Кропоткина" МЗ КК</c:v>
                </c:pt>
                <c:pt idx="40">
                  <c:v>ГБУЗ "Гулькевичская ЦРБ" МЗ КК</c:v>
                </c:pt>
                <c:pt idx="41">
                  <c:v>ГБУЗ "Приморско-Ахтарская ЦРБ" МЗ КК</c:v>
                </c:pt>
                <c:pt idx="42">
                  <c:v>ГБУЗ "Щербиновская ЦРБ" МЗ КК</c:v>
                </c:pt>
                <c:pt idx="43">
                  <c:v>ГБУЗ "Ейская ЦРБ" МЗ КК</c:v>
                </c:pt>
                <c:pt idx="44">
                  <c:v>ГБУЗ "ГБ г. Анапы" МЗ КК</c:v>
                </c:pt>
                <c:pt idx="45">
                  <c:v>ГБУЗ "ГП № 4 г. Сочи" МЗ КК</c:v>
                </c:pt>
                <c:pt idx="46">
                  <c:v>ГБУЗ "ГБ г. Армавира" МЗ КК</c:v>
                </c:pt>
                <c:pt idx="47">
                  <c:v>ГБУЗ "ГБ № 2 г. Краснодара" МЗ КК</c:v>
                </c:pt>
                <c:pt idx="48">
                  <c:v>ГБУЗ "Туапсинская ЦРБ № 4" МЗ КК</c:v>
                </c:pt>
                <c:pt idx="49">
                  <c:v>ГБУЗ "Курганинская ЦРБ" МЗ КК</c:v>
                </c:pt>
                <c:pt idx="50">
                  <c:v>ГБУЗ "Новопокровская ЦРБ" МЗ КК</c:v>
                </c:pt>
                <c:pt idx="51">
                  <c:v>ГБУЗ "Каневская ЦРБ" МЗ КК</c:v>
                </c:pt>
                <c:pt idx="52">
                  <c:v>ГБУЗ "Отрадненская ЦРБ" МЗ КК</c:v>
                </c:pt>
                <c:pt idx="53">
                  <c:v>ГБУЗ "ГП № 8 г. Новороссийска" МЗ КК</c:v>
                </c:pt>
                <c:pt idx="54">
                  <c:v>ГБУЗ "Тихорецкая ЦРБ" МЗ КК</c:v>
                </c:pt>
                <c:pt idx="55">
                  <c:v>ГБУЗ "ГП № 19 г. Краснодара" МЗ КК</c:v>
                </c:pt>
                <c:pt idx="56">
                  <c:v>ГБУЗ "Калининская ЦРБ" МЗ КК</c:v>
                </c:pt>
                <c:pt idx="57">
                  <c:v>ГБУЗ "ГП № 2 г. Новороссийска" МЗ КК</c:v>
                </c:pt>
                <c:pt idx="58">
                  <c:v>ГБУЗ "ГП № 27 г. Краснодара" МЗ КК</c:v>
                </c:pt>
                <c:pt idx="59">
                  <c:v>ГБУЗ "ЦРБ Апшеронского района" МЗ КК</c:v>
                </c:pt>
                <c:pt idx="60">
                  <c:v>ГБУЗ "Динская ЦРБ" МЗ КК</c:v>
                </c:pt>
                <c:pt idx="61">
                  <c:v>ГБУЗ "Туапсинская ЦРБ № 2" МЗ КК</c:v>
                </c:pt>
                <c:pt idx="62">
                  <c:v>ГБУЗ "Белоглинская ЦРБ" МЗ КК</c:v>
                </c:pt>
                <c:pt idx="63">
                  <c:v>ГБУЗ "Ленинградская ЦРБ" МЗ КК</c:v>
                </c:pt>
                <c:pt idx="64">
                  <c:v>ГБУЗ "ГП № 3 г. Сочи" МЗ КК</c:v>
                </c:pt>
                <c:pt idx="65">
                  <c:v>ГБУЗ "ГБ № 4 г. Новороссийска" МЗ КК</c:v>
                </c:pt>
                <c:pt idx="66">
                  <c:v>ГБУЗ "Крымская ЦРБ" МЗ КК</c:v>
                </c:pt>
                <c:pt idx="67">
                  <c:v>ГБУЗ "Амб. № 1 г. Новороссийска" МЗ КК</c:v>
                </c:pt>
                <c:pt idx="68">
                  <c:v>ГБУЗ "ГП г-к Геленджик" МЗ КК</c:v>
                </c:pt>
                <c:pt idx="69">
                  <c:v>ГБУЗ "ГП № 4 г. Краснодара" МЗ КК</c:v>
                </c:pt>
                <c:pt idx="70">
                  <c:v>ГБУЗ "ГП № 16 г. Краснодара" МЗ КК</c:v>
                </c:pt>
                <c:pt idx="71">
                  <c:v>ГБУЗ "ГБ № 3 г. Сочи" МЗ КК</c:v>
                </c:pt>
                <c:pt idx="72">
                  <c:v>ГБУЗ "ГП № 5 г. Краснодара" МЗ КК</c:v>
                </c:pt>
                <c:pt idx="73">
                  <c:v>ГБУЗ "ГП № 6 г. Новороссийска" МЗ КК</c:v>
                </c:pt>
                <c:pt idx="74">
                  <c:v>ГБУЗ "Старокорсунская УБ г. Краснодара" МЗ КК</c:v>
                </c:pt>
                <c:pt idx="75">
                  <c:v>ГБУЗ "ГП № 23 г. Краснодара" МЗ КК</c:v>
                </c:pt>
                <c:pt idx="76">
                  <c:v>ГБУЗ "Туапсинская ЦРБ № 3" МЗ КК</c:v>
                </c:pt>
                <c:pt idx="77">
                  <c:v>ГБУЗ "Крыловская ЦРБ" МЗ КК</c:v>
                </c:pt>
                <c:pt idx="78">
                  <c:v>ГБУЗ "ГП № 10 г. Краснодара" МЗ КК</c:v>
                </c:pt>
                <c:pt idx="79">
                  <c:v>ЧУЗ "КБ" РЖД-Медицина" г. Краснодар"</c:v>
                </c:pt>
                <c:pt idx="80">
                  <c:v>ГБУЗ "ГБ № 1 г. Сочи" МЗ КК</c:v>
                </c:pt>
                <c:pt idx="81">
                  <c:v>ГБУЗ "ГБ № 2 г. Новороссийска" МЗ КК</c:v>
                </c:pt>
                <c:pt idx="82">
                  <c:v>ГБУЗ "Красноармейская ЦРБ" МЗ КК</c:v>
                </c:pt>
                <c:pt idx="83">
                  <c:v>ГБУЗ "ГП № 3 г. Новороссийска" МЗ КК</c:v>
                </c:pt>
                <c:pt idx="84">
                  <c:v>ГБУЗ "ГП № 15 г. Краснодара" МЗ КК</c:v>
                </c:pt>
                <c:pt idx="85">
                  <c:v>ГБУЗ "Кущевская ЦРБ" МЗ КК</c:v>
                </c:pt>
                <c:pt idx="86">
                  <c:v>ГБУЗ "ГБ г-к Геленджик" МЗ КК, А-О филиал</c:v>
                </c:pt>
                <c:pt idx="87">
                  <c:v>ГБУЗ "ГП № 22 г. Краснодара" МЗ КК</c:v>
                </c:pt>
                <c:pt idx="88">
                  <c:v>ГБУЗ "ГБ № 4 г. Сочи" МЗ КК</c:v>
                </c:pt>
              </c:strCache>
            </c:strRef>
          </c:cat>
          <c:val>
            <c:numRef>
              <c:f>Лист1!$C$2:$C$90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A-3024-482E-9A0B-C6EE3ECFED2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"Темрюкская ЦРБ" МЗ КК</c:v>
                </c:pt>
                <c:pt idx="2">
                  <c:v>ГБУЗ "ГП № 13 г. Краснодара" МЗ КК</c:v>
                </c:pt>
                <c:pt idx="3">
                  <c:v>ГБУЗ "ГП № 5 г. Новороссийска" МЗ КК</c:v>
                </c:pt>
                <c:pt idx="4">
                  <c:v>ГБУЗ "ГП № 8 г. Краснодара" МЗ КК</c:v>
                </c:pt>
                <c:pt idx="5">
                  <c:v>ГБУЗ "ГБ № 8 г. Сочи" МЗ КК</c:v>
                </c:pt>
                <c:pt idx="6">
                  <c:v>ГБУЗ "НИИ - ККБ № 1 им. проф. С.В.Очаповского" МЗ КК, АПО г.Краснодар</c:v>
                </c:pt>
                <c:pt idx="7">
                  <c:v>ГБУЗ "ГП № 2 г. Сочи" МЗ КК</c:v>
                </c:pt>
                <c:pt idx="8">
                  <c:v>ГБУЗ "ГП № 1 г. Сочи" МЗ КК</c:v>
                </c:pt>
                <c:pt idx="9">
                  <c:v>ГБУЗ "ГП № 7 г. Новороссийска" МЗ КК</c:v>
                </c:pt>
                <c:pt idx="10">
                  <c:v>ГБУЗ "Мостовская ЦРБ" МЗ КК</c:v>
                </c:pt>
                <c:pt idx="11">
                  <c:v>ГБУЗ "Староминская ЦРБ" МЗ КК</c:v>
                </c:pt>
                <c:pt idx="12">
                  <c:v>ГБУЗ "Туапсинская ЦРБ № 1" МЗ КК</c:v>
                </c:pt>
                <c:pt idx="13">
                  <c:v>ГБУЗ "Северская ЦРБ" МЗ КК</c:v>
                </c:pt>
                <c:pt idx="14">
                  <c:v>ГБУЗ "Лабинская ЦРБ" МЗ КК</c:v>
                </c:pt>
                <c:pt idx="15">
                  <c:v>ГБУЗ "Славянская ЦРБ" МЗ КК</c:v>
                </c:pt>
                <c:pt idx="16">
                  <c:v>ГБУЗ "ГП № 9 г. Краснодара" МЗ КК</c:v>
                </c:pt>
                <c:pt idx="17">
                  <c:v>ГБУЗ "Новокубанская ЦРБ" МЗ КК</c:v>
                </c:pt>
                <c:pt idx="18">
                  <c:v>ГБУЗ "ГП № 11 г. Краснодара" МЗ КК</c:v>
                </c:pt>
                <c:pt idx="19">
                  <c:v>ГБУЗ "Кореновская ЦРБ" МЗ КК</c:v>
                </c:pt>
                <c:pt idx="20">
                  <c:v>ГБУЗ "ГП № 25 г. Краснодара" МЗ КК</c:v>
                </c:pt>
                <c:pt idx="21">
                  <c:v>ГБУЗ "ГП № 1 г. Новороссийска" МЗ КК</c:v>
                </c:pt>
                <c:pt idx="22">
                  <c:v>ГБУЗ "Абинская ЦРБ" МЗ КК</c:v>
                </c:pt>
                <c:pt idx="23">
                  <c:v>ГБУЗ "Усть-Лабинская ЦРБ" МЗ КК</c:v>
                </c:pt>
                <c:pt idx="24">
                  <c:v>ГБУЗ "Тбилисская ЦРБ" МЗ КК</c:v>
                </c:pt>
                <c:pt idx="25">
                  <c:v>ГБУЗ "ГП № 14 г. Краснодара" МЗ КК</c:v>
                </c:pt>
                <c:pt idx="26">
                  <c:v> ГБУЗ "УБ №3 г. Сочи" МЗ КК</c:v>
                </c:pt>
                <c:pt idx="27">
                  <c:v>ГБУЗ "Кавказская ЦРБ" МЗ КК</c:v>
                </c:pt>
                <c:pt idx="28">
                  <c:v>ГБУЗ "ГП № 12 г. Краснодара" МЗ КК</c:v>
                </c:pt>
                <c:pt idx="29">
                  <c:v>ГБУЗ "ГП № 7 г. Краснодара" МЗ КК</c:v>
                </c:pt>
                <c:pt idx="30">
                  <c:v>ГБУЗ "Тимашевская ЦРБ" МЗ КК</c:v>
                </c:pt>
                <c:pt idx="31">
                  <c:v>ГБУЗ "Белореченская ЦРБ" МЗ КК</c:v>
                </c:pt>
                <c:pt idx="32">
                  <c:v>ГБУЗ "Выселковская ЦРБ" МЗ КК</c:v>
                </c:pt>
                <c:pt idx="33">
                  <c:v>ГБУЗ "ГБ г. Горячий Ключ" МЗ КК</c:v>
                </c:pt>
                <c:pt idx="34">
                  <c:v>ГБУЗ "Павловская ЦРБ" МЗ КК</c:v>
                </c:pt>
                <c:pt idx="35">
                  <c:v>ГБУЗ "Брюховецкая ЦРБ" МЗ КК</c:v>
                </c:pt>
                <c:pt idx="36">
                  <c:v>ГБУЗ "ГП № 17 г. Краснодара" МЗ КК</c:v>
                </c:pt>
                <c:pt idx="37">
                  <c:v>ГБУЗ "Успенская ЦРБ" МЗ КК</c:v>
                </c:pt>
                <c:pt idx="38">
                  <c:v>ГБУЗ "ГП № 3 г. Краснодара" МЗ КК</c:v>
                </c:pt>
                <c:pt idx="39">
                  <c:v>ГБУЗ "ГБ г. Кропоткина" МЗ КК</c:v>
                </c:pt>
                <c:pt idx="40">
                  <c:v>ГБУЗ "Гулькевичская ЦРБ" МЗ КК</c:v>
                </c:pt>
                <c:pt idx="41">
                  <c:v>ГБУЗ "Приморско-Ахтарская ЦРБ" МЗ КК</c:v>
                </c:pt>
                <c:pt idx="42">
                  <c:v>ГБУЗ "Щербиновская ЦРБ" МЗ КК</c:v>
                </c:pt>
                <c:pt idx="43">
                  <c:v>ГБУЗ "Ейская ЦРБ" МЗ КК</c:v>
                </c:pt>
                <c:pt idx="44">
                  <c:v>ГБУЗ "ГБ г. Анапы" МЗ КК</c:v>
                </c:pt>
                <c:pt idx="45">
                  <c:v>ГБУЗ "ГП № 4 г. Сочи" МЗ КК</c:v>
                </c:pt>
                <c:pt idx="46">
                  <c:v>ГБУЗ "ГБ г. Армавира" МЗ КК</c:v>
                </c:pt>
                <c:pt idx="47">
                  <c:v>ГБУЗ "ГБ № 2 г. Краснодара" МЗ КК</c:v>
                </c:pt>
                <c:pt idx="48">
                  <c:v>ГБУЗ "Туапсинская ЦРБ № 4" МЗ КК</c:v>
                </c:pt>
                <c:pt idx="49">
                  <c:v>ГБУЗ "Курганинская ЦРБ" МЗ КК</c:v>
                </c:pt>
                <c:pt idx="50">
                  <c:v>ГБУЗ "Новопокровская ЦРБ" МЗ КК</c:v>
                </c:pt>
                <c:pt idx="51">
                  <c:v>ГБУЗ "Каневская ЦРБ" МЗ КК</c:v>
                </c:pt>
                <c:pt idx="52">
                  <c:v>ГБУЗ "Отрадненская ЦРБ" МЗ КК</c:v>
                </c:pt>
                <c:pt idx="53">
                  <c:v>ГБУЗ "ГП № 8 г. Новороссийска" МЗ КК</c:v>
                </c:pt>
                <c:pt idx="54">
                  <c:v>ГБУЗ "Тихорецкая ЦРБ" МЗ КК</c:v>
                </c:pt>
                <c:pt idx="55">
                  <c:v>ГБУЗ "ГП № 19 г. Краснодара" МЗ КК</c:v>
                </c:pt>
                <c:pt idx="56">
                  <c:v>ГБУЗ "Калининская ЦРБ" МЗ КК</c:v>
                </c:pt>
                <c:pt idx="57">
                  <c:v>ГБУЗ "ГП № 2 г. Новороссийска" МЗ КК</c:v>
                </c:pt>
                <c:pt idx="58">
                  <c:v>ГБУЗ "ГП № 27 г. Краснодара" МЗ КК</c:v>
                </c:pt>
                <c:pt idx="59">
                  <c:v>ГБУЗ "ЦРБ Апшеронского района" МЗ КК</c:v>
                </c:pt>
                <c:pt idx="60">
                  <c:v>ГБУЗ "Динская ЦРБ" МЗ КК</c:v>
                </c:pt>
                <c:pt idx="61">
                  <c:v>ГБУЗ "Туапсинская ЦРБ № 2" МЗ КК</c:v>
                </c:pt>
                <c:pt idx="62">
                  <c:v>ГБУЗ "Белоглинская ЦРБ" МЗ КК</c:v>
                </c:pt>
                <c:pt idx="63">
                  <c:v>ГБУЗ "Ленинградская ЦРБ" МЗ КК</c:v>
                </c:pt>
                <c:pt idx="64">
                  <c:v>ГБУЗ "ГП № 3 г. Сочи" МЗ КК</c:v>
                </c:pt>
                <c:pt idx="65">
                  <c:v>ГБУЗ "ГБ № 4 г. Новороссийска" МЗ КК</c:v>
                </c:pt>
                <c:pt idx="66">
                  <c:v>ГБУЗ "Крымская ЦРБ" МЗ КК</c:v>
                </c:pt>
                <c:pt idx="67">
                  <c:v>ГБУЗ "Амб. № 1 г. Новороссийска" МЗ КК</c:v>
                </c:pt>
                <c:pt idx="68">
                  <c:v>ГБУЗ "ГП г-к Геленджик" МЗ КК</c:v>
                </c:pt>
                <c:pt idx="69">
                  <c:v>ГБУЗ "ГП № 4 г. Краснодара" МЗ КК</c:v>
                </c:pt>
                <c:pt idx="70">
                  <c:v>ГБУЗ "ГП № 16 г. Краснодара" МЗ КК</c:v>
                </c:pt>
                <c:pt idx="71">
                  <c:v>ГБУЗ "ГБ № 3 г. Сочи" МЗ КК</c:v>
                </c:pt>
                <c:pt idx="72">
                  <c:v>ГБУЗ "ГП № 5 г. Краснодара" МЗ КК</c:v>
                </c:pt>
                <c:pt idx="73">
                  <c:v>ГБУЗ "ГП № 6 г. Новороссийска" МЗ КК</c:v>
                </c:pt>
                <c:pt idx="74">
                  <c:v>ГБУЗ "Старокорсунская УБ г. Краснодара" МЗ КК</c:v>
                </c:pt>
                <c:pt idx="75">
                  <c:v>ГБУЗ "ГП № 23 г. Краснодара" МЗ КК</c:v>
                </c:pt>
                <c:pt idx="76">
                  <c:v>ГБУЗ "Туапсинская ЦРБ № 3" МЗ КК</c:v>
                </c:pt>
                <c:pt idx="77">
                  <c:v>ГБУЗ "Крыловская ЦРБ" МЗ КК</c:v>
                </c:pt>
                <c:pt idx="78">
                  <c:v>ГБУЗ "ГП № 10 г. Краснодара" МЗ КК</c:v>
                </c:pt>
                <c:pt idx="79">
                  <c:v>ЧУЗ "КБ" РЖД-Медицина" г. Краснодар"</c:v>
                </c:pt>
                <c:pt idx="80">
                  <c:v>ГБУЗ "ГБ № 1 г. Сочи" МЗ КК</c:v>
                </c:pt>
                <c:pt idx="81">
                  <c:v>ГБУЗ "ГБ № 2 г. Новороссийска" МЗ КК</c:v>
                </c:pt>
                <c:pt idx="82">
                  <c:v>ГБУЗ "Красноармейская ЦРБ" МЗ КК</c:v>
                </c:pt>
                <c:pt idx="83">
                  <c:v>ГБУЗ "ГП № 3 г. Новороссийска" МЗ КК</c:v>
                </c:pt>
                <c:pt idx="84">
                  <c:v>ГБУЗ "ГП № 15 г. Краснодара" МЗ КК</c:v>
                </c:pt>
                <c:pt idx="85">
                  <c:v>ГБУЗ "Кущевская ЦРБ" МЗ КК</c:v>
                </c:pt>
                <c:pt idx="86">
                  <c:v>ГБУЗ "ГБ г-к Геленджик" МЗ КК, А-О филиал</c:v>
                </c:pt>
                <c:pt idx="87">
                  <c:v>ГБУЗ "ГП № 22 г. Краснодара" МЗ КК</c:v>
                </c:pt>
                <c:pt idx="88">
                  <c:v>ГБУЗ "ГБ № 4 г. Сочи" МЗ КК</c:v>
                </c:pt>
              </c:strCache>
            </c:strRef>
          </c:cat>
          <c:val>
            <c:numRef>
              <c:f>Лист1!$D$2:$D$90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B-2579-4938-BEA0-0C7F121C2E7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"Темрюкская ЦРБ" МЗ КК</c:v>
                </c:pt>
                <c:pt idx="2">
                  <c:v>ГБУЗ "ГП № 13 г. Краснодара" МЗ КК</c:v>
                </c:pt>
                <c:pt idx="3">
                  <c:v>ГБУЗ "ГП № 5 г. Новороссийска" МЗ КК</c:v>
                </c:pt>
                <c:pt idx="4">
                  <c:v>ГБУЗ "ГП № 8 г. Краснодара" МЗ КК</c:v>
                </c:pt>
                <c:pt idx="5">
                  <c:v>ГБУЗ "ГБ № 8 г. Сочи" МЗ КК</c:v>
                </c:pt>
                <c:pt idx="6">
                  <c:v>ГБУЗ "НИИ - ККБ № 1 им. проф. С.В.Очаповского" МЗ КК, АПО г.Краснодар</c:v>
                </c:pt>
                <c:pt idx="7">
                  <c:v>ГБУЗ "ГП № 2 г. Сочи" МЗ КК</c:v>
                </c:pt>
                <c:pt idx="8">
                  <c:v>ГБУЗ "ГП № 1 г. Сочи" МЗ КК</c:v>
                </c:pt>
                <c:pt idx="9">
                  <c:v>ГБУЗ "ГП № 7 г. Новороссийска" МЗ КК</c:v>
                </c:pt>
                <c:pt idx="10">
                  <c:v>ГБУЗ "Мостовская ЦРБ" МЗ КК</c:v>
                </c:pt>
                <c:pt idx="11">
                  <c:v>ГБУЗ "Староминская ЦРБ" МЗ КК</c:v>
                </c:pt>
                <c:pt idx="12">
                  <c:v>ГБУЗ "Туапсинская ЦРБ № 1" МЗ КК</c:v>
                </c:pt>
                <c:pt idx="13">
                  <c:v>ГБУЗ "Северская ЦРБ" МЗ КК</c:v>
                </c:pt>
                <c:pt idx="14">
                  <c:v>ГБУЗ "Лабинская ЦРБ" МЗ КК</c:v>
                </c:pt>
                <c:pt idx="15">
                  <c:v>ГБУЗ "Славянская ЦРБ" МЗ КК</c:v>
                </c:pt>
                <c:pt idx="16">
                  <c:v>ГБУЗ "ГП № 9 г. Краснодара" МЗ КК</c:v>
                </c:pt>
                <c:pt idx="17">
                  <c:v>ГБУЗ "Новокубанская ЦРБ" МЗ КК</c:v>
                </c:pt>
                <c:pt idx="18">
                  <c:v>ГБУЗ "ГП № 11 г. Краснодара" МЗ КК</c:v>
                </c:pt>
                <c:pt idx="19">
                  <c:v>ГБУЗ "Кореновская ЦРБ" МЗ КК</c:v>
                </c:pt>
                <c:pt idx="20">
                  <c:v>ГБУЗ "ГП № 25 г. Краснодара" МЗ КК</c:v>
                </c:pt>
                <c:pt idx="21">
                  <c:v>ГБУЗ "ГП № 1 г. Новороссийска" МЗ КК</c:v>
                </c:pt>
                <c:pt idx="22">
                  <c:v>ГБУЗ "Абинская ЦРБ" МЗ КК</c:v>
                </c:pt>
                <c:pt idx="23">
                  <c:v>ГБУЗ "Усть-Лабинская ЦРБ" МЗ КК</c:v>
                </c:pt>
                <c:pt idx="24">
                  <c:v>ГБУЗ "Тбилисская ЦРБ" МЗ КК</c:v>
                </c:pt>
                <c:pt idx="25">
                  <c:v>ГБУЗ "ГП № 14 г. Краснодара" МЗ КК</c:v>
                </c:pt>
                <c:pt idx="26">
                  <c:v> ГБУЗ "УБ №3 г. Сочи" МЗ КК</c:v>
                </c:pt>
                <c:pt idx="27">
                  <c:v>ГБУЗ "Кавказская ЦРБ" МЗ КК</c:v>
                </c:pt>
                <c:pt idx="28">
                  <c:v>ГБУЗ "ГП № 12 г. Краснодара" МЗ КК</c:v>
                </c:pt>
                <c:pt idx="29">
                  <c:v>ГБУЗ "ГП № 7 г. Краснодара" МЗ КК</c:v>
                </c:pt>
                <c:pt idx="30">
                  <c:v>ГБУЗ "Тимашевская ЦРБ" МЗ КК</c:v>
                </c:pt>
                <c:pt idx="31">
                  <c:v>ГБУЗ "Белореченская ЦРБ" МЗ КК</c:v>
                </c:pt>
                <c:pt idx="32">
                  <c:v>ГБУЗ "Выселковская ЦРБ" МЗ КК</c:v>
                </c:pt>
                <c:pt idx="33">
                  <c:v>ГБУЗ "ГБ г. Горячий Ключ" МЗ КК</c:v>
                </c:pt>
                <c:pt idx="34">
                  <c:v>ГБУЗ "Павловская ЦРБ" МЗ КК</c:v>
                </c:pt>
                <c:pt idx="35">
                  <c:v>ГБУЗ "Брюховецкая ЦРБ" МЗ КК</c:v>
                </c:pt>
                <c:pt idx="36">
                  <c:v>ГБУЗ "ГП № 17 г. Краснодара" МЗ КК</c:v>
                </c:pt>
                <c:pt idx="37">
                  <c:v>ГБУЗ "Успенская ЦРБ" МЗ КК</c:v>
                </c:pt>
                <c:pt idx="38">
                  <c:v>ГБУЗ "ГП № 3 г. Краснодара" МЗ КК</c:v>
                </c:pt>
                <c:pt idx="39">
                  <c:v>ГБУЗ "ГБ г. Кропоткина" МЗ КК</c:v>
                </c:pt>
                <c:pt idx="40">
                  <c:v>ГБУЗ "Гулькевичская ЦРБ" МЗ КК</c:v>
                </c:pt>
                <c:pt idx="41">
                  <c:v>ГБУЗ "Приморско-Ахтарская ЦРБ" МЗ КК</c:v>
                </c:pt>
                <c:pt idx="42">
                  <c:v>ГБУЗ "Щербиновская ЦРБ" МЗ КК</c:v>
                </c:pt>
                <c:pt idx="43">
                  <c:v>ГБУЗ "Ейская ЦРБ" МЗ КК</c:v>
                </c:pt>
                <c:pt idx="44">
                  <c:v>ГБУЗ "ГБ г. Анапы" МЗ КК</c:v>
                </c:pt>
                <c:pt idx="45">
                  <c:v>ГБУЗ "ГП № 4 г. Сочи" МЗ КК</c:v>
                </c:pt>
                <c:pt idx="46">
                  <c:v>ГБУЗ "ГБ г. Армавира" МЗ КК</c:v>
                </c:pt>
                <c:pt idx="47">
                  <c:v>ГБУЗ "ГБ № 2 г. Краснодара" МЗ КК</c:v>
                </c:pt>
                <c:pt idx="48">
                  <c:v>ГБУЗ "Туапсинская ЦРБ № 4" МЗ КК</c:v>
                </c:pt>
                <c:pt idx="49">
                  <c:v>ГБУЗ "Курганинская ЦРБ" МЗ КК</c:v>
                </c:pt>
                <c:pt idx="50">
                  <c:v>ГБУЗ "Новопокровская ЦРБ" МЗ КК</c:v>
                </c:pt>
                <c:pt idx="51">
                  <c:v>ГБУЗ "Каневская ЦРБ" МЗ КК</c:v>
                </c:pt>
                <c:pt idx="52">
                  <c:v>ГБУЗ "Отрадненская ЦРБ" МЗ КК</c:v>
                </c:pt>
                <c:pt idx="53">
                  <c:v>ГБУЗ "ГП № 8 г. Новороссийска" МЗ КК</c:v>
                </c:pt>
                <c:pt idx="54">
                  <c:v>ГБУЗ "Тихорецкая ЦРБ" МЗ КК</c:v>
                </c:pt>
                <c:pt idx="55">
                  <c:v>ГБУЗ "ГП № 19 г. Краснодара" МЗ КК</c:v>
                </c:pt>
                <c:pt idx="56">
                  <c:v>ГБУЗ "Калининская ЦРБ" МЗ КК</c:v>
                </c:pt>
                <c:pt idx="57">
                  <c:v>ГБУЗ "ГП № 2 г. Новороссийска" МЗ КК</c:v>
                </c:pt>
                <c:pt idx="58">
                  <c:v>ГБУЗ "ГП № 27 г. Краснодара" МЗ КК</c:v>
                </c:pt>
                <c:pt idx="59">
                  <c:v>ГБУЗ "ЦРБ Апшеронского района" МЗ КК</c:v>
                </c:pt>
                <c:pt idx="60">
                  <c:v>ГБУЗ "Динская ЦРБ" МЗ КК</c:v>
                </c:pt>
                <c:pt idx="61">
                  <c:v>ГБУЗ "Туапсинская ЦРБ № 2" МЗ КК</c:v>
                </c:pt>
                <c:pt idx="62">
                  <c:v>ГБУЗ "Белоглинская ЦРБ" МЗ КК</c:v>
                </c:pt>
                <c:pt idx="63">
                  <c:v>ГБУЗ "Ленинградская ЦРБ" МЗ КК</c:v>
                </c:pt>
                <c:pt idx="64">
                  <c:v>ГБУЗ "ГП № 3 г. Сочи" МЗ КК</c:v>
                </c:pt>
                <c:pt idx="65">
                  <c:v>ГБУЗ "ГБ № 4 г. Новороссийска" МЗ КК</c:v>
                </c:pt>
                <c:pt idx="66">
                  <c:v>ГБУЗ "Крымская ЦРБ" МЗ КК</c:v>
                </c:pt>
                <c:pt idx="67">
                  <c:v>ГБУЗ "Амб. № 1 г. Новороссийска" МЗ КК</c:v>
                </c:pt>
                <c:pt idx="68">
                  <c:v>ГБУЗ "ГП г-к Геленджик" МЗ КК</c:v>
                </c:pt>
                <c:pt idx="69">
                  <c:v>ГБУЗ "ГП № 4 г. Краснодара" МЗ КК</c:v>
                </c:pt>
                <c:pt idx="70">
                  <c:v>ГБУЗ "ГП № 16 г. Краснодара" МЗ КК</c:v>
                </c:pt>
                <c:pt idx="71">
                  <c:v>ГБУЗ "ГБ № 3 г. Сочи" МЗ КК</c:v>
                </c:pt>
                <c:pt idx="72">
                  <c:v>ГБУЗ "ГП № 5 г. Краснодара" МЗ КК</c:v>
                </c:pt>
                <c:pt idx="73">
                  <c:v>ГБУЗ "ГП № 6 г. Новороссийска" МЗ КК</c:v>
                </c:pt>
                <c:pt idx="74">
                  <c:v>ГБУЗ "Старокорсунская УБ г. Краснодара" МЗ КК</c:v>
                </c:pt>
                <c:pt idx="75">
                  <c:v>ГБУЗ "ГП № 23 г. Краснодара" МЗ КК</c:v>
                </c:pt>
                <c:pt idx="76">
                  <c:v>ГБУЗ "Туапсинская ЦРБ № 3" МЗ КК</c:v>
                </c:pt>
                <c:pt idx="77">
                  <c:v>ГБУЗ "Крыловская ЦРБ" МЗ КК</c:v>
                </c:pt>
                <c:pt idx="78">
                  <c:v>ГБУЗ "ГП № 10 г. Краснодара" МЗ КК</c:v>
                </c:pt>
                <c:pt idx="79">
                  <c:v>ЧУЗ "КБ" РЖД-Медицина" г. Краснодар"</c:v>
                </c:pt>
                <c:pt idx="80">
                  <c:v>ГБУЗ "ГБ № 1 г. Сочи" МЗ КК</c:v>
                </c:pt>
                <c:pt idx="81">
                  <c:v>ГБУЗ "ГБ № 2 г. Новороссийска" МЗ КК</c:v>
                </c:pt>
                <c:pt idx="82">
                  <c:v>ГБУЗ "Красноармейская ЦРБ" МЗ КК</c:v>
                </c:pt>
                <c:pt idx="83">
                  <c:v>ГБУЗ "ГП № 3 г. Новороссийска" МЗ КК</c:v>
                </c:pt>
                <c:pt idx="84">
                  <c:v>ГБУЗ "ГП № 15 г. Краснодара" МЗ КК</c:v>
                </c:pt>
                <c:pt idx="85">
                  <c:v>ГБУЗ "Кущевская ЦРБ" МЗ КК</c:v>
                </c:pt>
                <c:pt idx="86">
                  <c:v>ГБУЗ "ГБ г-к Геленджик" МЗ КК, А-О филиал</c:v>
                </c:pt>
                <c:pt idx="87">
                  <c:v>ГБУЗ "ГП № 22 г. Краснодара" МЗ КК</c:v>
                </c:pt>
                <c:pt idx="88">
                  <c:v>ГБУЗ "ГБ № 4 г. Сочи" МЗ КК</c:v>
                </c:pt>
              </c:strCache>
            </c:strRef>
          </c:cat>
          <c:val>
            <c:numRef>
              <c:f>Лист1!$E$2:$E$90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C-2579-4938-BEA0-0C7F121C2E7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Лист1!$A$2:$A$90</c:f>
              <c:strCache>
                <c:ptCount val="89"/>
                <c:pt idx="1">
                  <c:v>ГБУЗ "Темрюкская ЦРБ" МЗ КК</c:v>
                </c:pt>
                <c:pt idx="2">
                  <c:v>ГБУЗ "ГП № 13 г. Краснодара" МЗ КК</c:v>
                </c:pt>
                <c:pt idx="3">
                  <c:v>ГБУЗ "ГП № 5 г. Новороссийска" МЗ КК</c:v>
                </c:pt>
                <c:pt idx="4">
                  <c:v>ГБУЗ "ГП № 8 г. Краснодара" МЗ КК</c:v>
                </c:pt>
                <c:pt idx="5">
                  <c:v>ГБУЗ "ГБ № 8 г. Сочи" МЗ КК</c:v>
                </c:pt>
                <c:pt idx="6">
                  <c:v>ГБУЗ "НИИ - ККБ № 1 им. проф. С.В.Очаповского" МЗ КК, АПО г.Краснодар</c:v>
                </c:pt>
                <c:pt idx="7">
                  <c:v>ГБУЗ "ГП № 2 г. Сочи" МЗ КК</c:v>
                </c:pt>
                <c:pt idx="8">
                  <c:v>ГБУЗ "ГП № 1 г. Сочи" МЗ КК</c:v>
                </c:pt>
                <c:pt idx="9">
                  <c:v>ГБУЗ "ГП № 7 г. Новороссийска" МЗ КК</c:v>
                </c:pt>
                <c:pt idx="10">
                  <c:v>ГБУЗ "Мостовская ЦРБ" МЗ КК</c:v>
                </c:pt>
                <c:pt idx="11">
                  <c:v>ГБУЗ "Староминская ЦРБ" МЗ КК</c:v>
                </c:pt>
                <c:pt idx="12">
                  <c:v>ГБУЗ "Туапсинская ЦРБ № 1" МЗ КК</c:v>
                </c:pt>
                <c:pt idx="13">
                  <c:v>ГБУЗ "Северская ЦРБ" МЗ КК</c:v>
                </c:pt>
                <c:pt idx="14">
                  <c:v>ГБУЗ "Лабинская ЦРБ" МЗ КК</c:v>
                </c:pt>
                <c:pt idx="15">
                  <c:v>ГБУЗ "Славянская ЦРБ" МЗ КК</c:v>
                </c:pt>
                <c:pt idx="16">
                  <c:v>ГБУЗ "ГП № 9 г. Краснодара" МЗ КК</c:v>
                </c:pt>
                <c:pt idx="17">
                  <c:v>ГБУЗ "Новокубанская ЦРБ" МЗ КК</c:v>
                </c:pt>
                <c:pt idx="18">
                  <c:v>ГБУЗ "ГП № 11 г. Краснодара" МЗ КК</c:v>
                </c:pt>
                <c:pt idx="19">
                  <c:v>ГБУЗ "Кореновская ЦРБ" МЗ КК</c:v>
                </c:pt>
                <c:pt idx="20">
                  <c:v>ГБУЗ "ГП № 25 г. Краснодара" МЗ КК</c:v>
                </c:pt>
                <c:pt idx="21">
                  <c:v>ГБУЗ "ГП № 1 г. Новороссийска" МЗ КК</c:v>
                </c:pt>
                <c:pt idx="22">
                  <c:v>ГБУЗ "Абинская ЦРБ" МЗ КК</c:v>
                </c:pt>
                <c:pt idx="23">
                  <c:v>ГБУЗ "Усть-Лабинская ЦРБ" МЗ КК</c:v>
                </c:pt>
                <c:pt idx="24">
                  <c:v>ГБУЗ "Тбилисская ЦРБ" МЗ КК</c:v>
                </c:pt>
                <c:pt idx="25">
                  <c:v>ГБУЗ "ГП № 14 г. Краснодара" МЗ КК</c:v>
                </c:pt>
                <c:pt idx="26">
                  <c:v> ГБУЗ "УБ №3 г. Сочи" МЗ КК</c:v>
                </c:pt>
                <c:pt idx="27">
                  <c:v>ГБУЗ "Кавказская ЦРБ" МЗ КК</c:v>
                </c:pt>
                <c:pt idx="28">
                  <c:v>ГБУЗ "ГП № 12 г. Краснодара" МЗ КК</c:v>
                </c:pt>
                <c:pt idx="29">
                  <c:v>ГБУЗ "ГП № 7 г. Краснодара" МЗ КК</c:v>
                </c:pt>
                <c:pt idx="30">
                  <c:v>ГБУЗ "Тимашевская ЦРБ" МЗ КК</c:v>
                </c:pt>
                <c:pt idx="31">
                  <c:v>ГБУЗ "Белореченская ЦРБ" МЗ КК</c:v>
                </c:pt>
                <c:pt idx="32">
                  <c:v>ГБУЗ "Выселковская ЦРБ" МЗ КК</c:v>
                </c:pt>
                <c:pt idx="33">
                  <c:v>ГБУЗ "ГБ г. Горячий Ключ" МЗ КК</c:v>
                </c:pt>
                <c:pt idx="34">
                  <c:v>ГБУЗ "Павловская ЦРБ" МЗ КК</c:v>
                </c:pt>
                <c:pt idx="35">
                  <c:v>ГБУЗ "Брюховецкая ЦРБ" МЗ КК</c:v>
                </c:pt>
                <c:pt idx="36">
                  <c:v>ГБУЗ "ГП № 17 г. Краснодара" МЗ КК</c:v>
                </c:pt>
                <c:pt idx="37">
                  <c:v>ГБУЗ "Успенская ЦРБ" МЗ КК</c:v>
                </c:pt>
                <c:pt idx="38">
                  <c:v>ГБУЗ "ГП № 3 г. Краснодара" МЗ КК</c:v>
                </c:pt>
                <c:pt idx="39">
                  <c:v>ГБУЗ "ГБ г. Кропоткина" МЗ КК</c:v>
                </c:pt>
                <c:pt idx="40">
                  <c:v>ГБУЗ "Гулькевичская ЦРБ" МЗ КК</c:v>
                </c:pt>
                <c:pt idx="41">
                  <c:v>ГБУЗ "Приморско-Ахтарская ЦРБ" МЗ КК</c:v>
                </c:pt>
                <c:pt idx="42">
                  <c:v>ГБУЗ "Щербиновская ЦРБ" МЗ КК</c:v>
                </c:pt>
                <c:pt idx="43">
                  <c:v>ГБУЗ "Ейская ЦРБ" МЗ КК</c:v>
                </c:pt>
                <c:pt idx="44">
                  <c:v>ГБУЗ "ГБ г. Анапы" МЗ КК</c:v>
                </c:pt>
                <c:pt idx="45">
                  <c:v>ГБУЗ "ГП № 4 г. Сочи" МЗ КК</c:v>
                </c:pt>
                <c:pt idx="46">
                  <c:v>ГБУЗ "ГБ г. Армавира" МЗ КК</c:v>
                </c:pt>
                <c:pt idx="47">
                  <c:v>ГБУЗ "ГБ № 2 г. Краснодара" МЗ КК</c:v>
                </c:pt>
                <c:pt idx="48">
                  <c:v>ГБУЗ "Туапсинская ЦРБ № 4" МЗ КК</c:v>
                </c:pt>
                <c:pt idx="49">
                  <c:v>ГБУЗ "Курганинская ЦРБ" МЗ КК</c:v>
                </c:pt>
                <c:pt idx="50">
                  <c:v>ГБУЗ "Новопокровская ЦРБ" МЗ КК</c:v>
                </c:pt>
                <c:pt idx="51">
                  <c:v>ГБУЗ "Каневская ЦРБ" МЗ КК</c:v>
                </c:pt>
                <c:pt idx="52">
                  <c:v>ГБУЗ "Отрадненская ЦРБ" МЗ КК</c:v>
                </c:pt>
                <c:pt idx="53">
                  <c:v>ГБУЗ "ГП № 8 г. Новороссийска" МЗ КК</c:v>
                </c:pt>
                <c:pt idx="54">
                  <c:v>ГБУЗ "Тихорецкая ЦРБ" МЗ КК</c:v>
                </c:pt>
                <c:pt idx="55">
                  <c:v>ГБУЗ "ГП № 19 г. Краснодара" МЗ КК</c:v>
                </c:pt>
                <c:pt idx="56">
                  <c:v>ГБУЗ "Калининская ЦРБ" МЗ КК</c:v>
                </c:pt>
                <c:pt idx="57">
                  <c:v>ГБУЗ "ГП № 2 г. Новороссийска" МЗ КК</c:v>
                </c:pt>
                <c:pt idx="58">
                  <c:v>ГБУЗ "ГП № 27 г. Краснодара" МЗ КК</c:v>
                </c:pt>
                <c:pt idx="59">
                  <c:v>ГБУЗ "ЦРБ Апшеронского района" МЗ КК</c:v>
                </c:pt>
                <c:pt idx="60">
                  <c:v>ГБУЗ "Динская ЦРБ" МЗ КК</c:v>
                </c:pt>
                <c:pt idx="61">
                  <c:v>ГБУЗ "Туапсинская ЦРБ № 2" МЗ КК</c:v>
                </c:pt>
                <c:pt idx="62">
                  <c:v>ГБУЗ "Белоглинская ЦРБ" МЗ КК</c:v>
                </c:pt>
                <c:pt idx="63">
                  <c:v>ГБУЗ "Ленинградская ЦРБ" МЗ КК</c:v>
                </c:pt>
                <c:pt idx="64">
                  <c:v>ГБУЗ "ГП № 3 г. Сочи" МЗ КК</c:v>
                </c:pt>
                <c:pt idx="65">
                  <c:v>ГБУЗ "ГБ № 4 г. Новороссийска" МЗ КК</c:v>
                </c:pt>
                <c:pt idx="66">
                  <c:v>ГБУЗ "Крымская ЦРБ" МЗ КК</c:v>
                </c:pt>
                <c:pt idx="67">
                  <c:v>ГБУЗ "Амб. № 1 г. Новороссийска" МЗ КК</c:v>
                </c:pt>
                <c:pt idx="68">
                  <c:v>ГБУЗ "ГП г-к Геленджик" МЗ КК</c:v>
                </c:pt>
                <c:pt idx="69">
                  <c:v>ГБУЗ "ГП № 4 г. Краснодара" МЗ КК</c:v>
                </c:pt>
                <c:pt idx="70">
                  <c:v>ГБУЗ "ГП № 16 г. Краснодара" МЗ КК</c:v>
                </c:pt>
                <c:pt idx="71">
                  <c:v>ГБУЗ "ГБ № 3 г. Сочи" МЗ КК</c:v>
                </c:pt>
                <c:pt idx="72">
                  <c:v>ГБУЗ "ГП № 5 г. Краснодара" МЗ КК</c:v>
                </c:pt>
                <c:pt idx="73">
                  <c:v>ГБУЗ "ГП № 6 г. Новороссийска" МЗ КК</c:v>
                </c:pt>
                <c:pt idx="74">
                  <c:v>ГБУЗ "Старокорсунская УБ г. Краснодара" МЗ КК</c:v>
                </c:pt>
                <c:pt idx="75">
                  <c:v>ГБУЗ "ГП № 23 г. Краснодара" МЗ КК</c:v>
                </c:pt>
                <c:pt idx="76">
                  <c:v>ГБУЗ "Туапсинская ЦРБ № 3" МЗ КК</c:v>
                </c:pt>
                <c:pt idx="77">
                  <c:v>ГБУЗ "Крыловская ЦРБ" МЗ КК</c:v>
                </c:pt>
                <c:pt idx="78">
                  <c:v>ГБУЗ "ГП № 10 г. Краснодара" МЗ КК</c:v>
                </c:pt>
                <c:pt idx="79">
                  <c:v>ЧУЗ "КБ" РЖД-Медицина" г. Краснодар"</c:v>
                </c:pt>
                <c:pt idx="80">
                  <c:v>ГБУЗ "ГБ № 1 г. Сочи" МЗ КК</c:v>
                </c:pt>
                <c:pt idx="81">
                  <c:v>ГБУЗ "ГБ № 2 г. Новороссийска" МЗ КК</c:v>
                </c:pt>
                <c:pt idx="82">
                  <c:v>ГБУЗ "Красноармейская ЦРБ" МЗ КК</c:v>
                </c:pt>
                <c:pt idx="83">
                  <c:v>ГБУЗ "ГП № 3 г. Новороссийска" МЗ КК</c:v>
                </c:pt>
                <c:pt idx="84">
                  <c:v>ГБУЗ "ГП № 15 г. Краснодара" МЗ КК</c:v>
                </c:pt>
                <c:pt idx="85">
                  <c:v>ГБУЗ "Кущевская ЦРБ" МЗ КК</c:v>
                </c:pt>
                <c:pt idx="86">
                  <c:v>ГБУЗ "ГБ г-к Геленджик" МЗ КК, А-О филиал</c:v>
                </c:pt>
                <c:pt idx="87">
                  <c:v>ГБУЗ "ГП № 22 г. Краснодара" МЗ КК</c:v>
                </c:pt>
                <c:pt idx="88">
                  <c:v>ГБУЗ "ГБ № 4 г. Сочи" МЗ КК</c:v>
                </c:pt>
              </c:strCache>
            </c:strRef>
          </c:cat>
          <c:val>
            <c:numRef>
              <c:f>Лист1!$F$2:$F$90</c:f>
              <c:numCache>
                <c:formatCode>General</c:formatCode>
                <c:ptCount val="8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2-5A0B-42A9-BDA2-72E02F580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101200"/>
        <c:axId val="304107864"/>
      </c:lineChart>
      <c:catAx>
        <c:axId val="30410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107864"/>
        <c:crosses val="autoZero"/>
        <c:auto val="1"/>
        <c:lblAlgn val="ctr"/>
        <c:lblOffset val="100"/>
        <c:noMultiLvlLbl val="0"/>
      </c:catAx>
      <c:valAx>
        <c:axId val="304107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10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80659448818893E-2"/>
          <c:y val="9.1488367895646669E-2"/>
          <c:w val="0.91655684055118114"/>
          <c:h val="0.58474787249336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Гиперхолестеринемия</c:v>
                </c:pt>
                <c:pt idx="1">
                  <c:v>Низкая физическая активность</c:v>
                </c:pt>
                <c:pt idx="2">
                  <c:v>Избыточная масса тела</c:v>
                </c:pt>
                <c:pt idx="3">
                  <c:v>Курение</c:v>
                </c:pt>
                <c:pt idx="4">
                  <c:v>Нерациональное питание</c:v>
                </c:pt>
                <c:pt idx="5">
                  <c:v>Пагубное влияние алкоголя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0.14799999999999999</c:v>
                </c:pt>
                <c:pt idx="1">
                  <c:v>0.252</c:v>
                </c:pt>
                <c:pt idx="2">
                  <c:v>0.191</c:v>
                </c:pt>
                <c:pt idx="3">
                  <c:v>0.19500000000000001</c:v>
                </c:pt>
                <c:pt idx="4">
                  <c:v>0.26200000000000001</c:v>
                </c:pt>
                <c:pt idx="5">
                  <c:v>4.0000000000000001E-3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Гиперхолестеринемия</c:v>
                </c:pt>
                <c:pt idx="1">
                  <c:v>Низкая физическая активность</c:v>
                </c:pt>
                <c:pt idx="2">
                  <c:v>Избыточная масса тела</c:v>
                </c:pt>
                <c:pt idx="3">
                  <c:v>Курение</c:v>
                </c:pt>
                <c:pt idx="4">
                  <c:v>Нерациональное питание</c:v>
                </c:pt>
                <c:pt idx="5">
                  <c:v>Пагубное влияние алкоголя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Гиперхолестеринемия</c:v>
                </c:pt>
                <c:pt idx="1">
                  <c:v>Низкая физическая активность</c:v>
                </c:pt>
                <c:pt idx="2">
                  <c:v>Избыточная масса тела</c:v>
                </c:pt>
                <c:pt idx="3">
                  <c:v>Курение</c:v>
                </c:pt>
                <c:pt idx="4">
                  <c:v>Нерациональное питание</c:v>
                </c:pt>
                <c:pt idx="5">
                  <c:v>Пагубное влияние алкоголя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101592"/>
        <c:axId val="304101984"/>
      </c:barChart>
      <c:catAx>
        <c:axId val="30410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101984"/>
        <c:crosses val="autoZero"/>
        <c:auto val="1"/>
        <c:lblAlgn val="ctr"/>
        <c:lblOffset val="100"/>
        <c:noMultiLvlLbl val="0"/>
      </c:catAx>
      <c:valAx>
        <c:axId val="30410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101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64801224947952"/>
          <c:y val="0.14158875797322829"/>
          <c:w val="0.40299312959563821"/>
          <c:h val="0.43540755361352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rgbClr val="002060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002060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002060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002060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rgbClr val="002060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3C9D10B6-81A2-4B04-9CAC-36EDFDCEE528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158995E-A4C0-4427-973E-BE362C23AE13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33BCFCA-0F0C-4D4F-BAEA-B0504EC4EFB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8584651189948006E-2"/>
                  <c:y val="1.6760671501387769E-2"/>
                </c:manualLayout>
              </c:layout>
              <c:tx>
                <c:rich>
                  <a:bodyPr/>
                  <a:lstStyle/>
                  <a:p>
                    <a:fld id="{90ADE4FB-7909-4F73-9D42-E72D1529E8A4}" type="VALUE">
                      <a:rPr lang="en-US" sz="1200" smtClean="0"/>
                      <a:pPr/>
                      <a:t>[ЗНАЧЕНИЕ]</a:t>
                    </a:fld>
                    <a:r>
                      <a:rPr lang="en-US" sz="1200" baseline="0" dirty="0" smtClean="0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2124825268826944E-2"/>
                  <c:y val="1.0207141475819402E-2"/>
                </c:manualLayout>
              </c:layout>
              <c:tx>
                <c:rich>
                  <a:bodyPr/>
                  <a:lstStyle/>
                  <a:p>
                    <a:fld id="{E9316372-0292-4987-AA65-2C6F4D3E2343}" type="VALUE">
                      <a:rPr lang="en-US" sz="120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БСК</c:v>
                </c:pt>
                <c:pt idx="1">
                  <c:v>Прочие</c:v>
                </c:pt>
                <c:pt idx="2">
                  <c:v>Заболевания органов пищеварения</c:v>
                </c:pt>
                <c:pt idx="3">
                  <c:v>Заболевания органов дыхания</c:v>
                </c:pt>
                <c:pt idx="4">
                  <c:v>Сахарный диабет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0.42</c:v>
                </c:pt>
                <c:pt idx="1">
                  <c:v>0.40699999999999997</c:v>
                </c:pt>
                <c:pt idx="2">
                  <c:v>8.3000000000000004E-2</c:v>
                </c:pt>
                <c:pt idx="3">
                  <c:v>3.3000000000000002E-2</c:v>
                </c:pt>
                <c:pt idx="4">
                  <c:v>0.03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871210172343451"/>
          <c:y val="0.62096269073308685"/>
          <c:w val="0.54224744325448893"/>
          <c:h val="0.326748903693345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07664599288031"/>
          <c:y val="0.10622020170924418"/>
          <c:w val="0.5269518719620937"/>
          <c:h val="0.508353570598725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explosion val="10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8E-411A-B636-084119F47964}"/>
              </c:ext>
            </c:extLst>
          </c:dPt>
          <c:dPt>
            <c:idx val="1"/>
            <c:bubble3D val="0"/>
            <c:explosion val="0"/>
            <c:spPr>
              <a:solidFill>
                <a:schemeClr val="accent3"/>
              </a:solidFill>
              <a:ln w="19050"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8E-411A-B636-084119F47964}"/>
              </c:ext>
            </c:extLst>
          </c:dPt>
          <c:dPt>
            <c:idx val="2"/>
            <c:bubble3D val="0"/>
            <c:explosion val="0"/>
            <c:spPr>
              <a:solidFill>
                <a:schemeClr val="accent5"/>
              </a:solidFill>
              <a:ln w="19050"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8E-411A-B636-084119F4796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8E-411A-B636-084119F47964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3027C74-3B6A-440F-968B-E2E70B92248E}" type="VALUE">
                      <a:rPr lang="en-US" sz="1200" b="1" smtClean="0">
                        <a:solidFill>
                          <a:srgbClr val="002060"/>
                        </a:solidFill>
                      </a:rPr>
                      <a:pPr>
                        <a:defRPr sz="1200" b="1">
                          <a:solidFill>
                            <a:srgbClr val="00206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8E-411A-B636-084119F4796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45239B-A45E-43E1-A9F2-CFD4C2BAC256}" type="VALUE">
                      <a:rPr lang="en-US" sz="1200" b="1" smtClean="0">
                        <a:solidFill>
                          <a:srgbClr val="002060"/>
                        </a:solidFill>
                      </a:rPr>
                      <a:pPr>
                        <a:defRPr sz="1200" b="1">
                          <a:solidFill>
                            <a:srgbClr val="00206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8E-411A-B636-084119F4796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CC97DD-998C-46B1-B503-64D3EF24B7B6}" type="VALUE">
                      <a:rPr lang="en-US" sz="1200" b="1" smtClean="0">
                        <a:solidFill>
                          <a:srgbClr val="002060"/>
                        </a:solidFill>
                      </a:rPr>
                      <a:pPr>
                        <a:defRPr sz="1200" b="1">
                          <a:solidFill>
                            <a:srgbClr val="00206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8E-411A-B636-084119F4796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1 гр.здоровья</c:v>
                </c:pt>
                <c:pt idx="1">
                  <c:v>2 гр.здоровья</c:v>
                </c:pt>
                <c:pt idx="2">
                  <c:v>3 гр.здоровья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0.26300000000000001</c:v>
                </c:pt>
                <c:pt idx="1">
                  <c:v>0.224</c:v>
                </c:pt>
                <c:pt idx="2">
                  <c:v>0.51300000000000001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C8E-411A-B636-084119F4796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5106276161513261"/>
          <c:y val="0.64924003635354699"/>
          <c:w val="0.40412726390968301"/>
          <c:h val="0.28814401808657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36213613996905E-2"/>
          <c:y val="2.1069042866377844E-2"/>
          <c:w val="0.96506330799973072"/>
          <c:h val="0.5004854359089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64-43DA-ABFA-975568E9013C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64-43DA-ABFA-975568E9013C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64-43DA-ABFA-975568E9013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64-43DA-ABFA-975568E9013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B64-43DA-ABFA-975568E9013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B64-43DA-ABFA-975568E9013C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B64-43DA-ABFA-975568E9013C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B64-43DA-ABFA-975568E9013C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B64-43DA-ABFA-975568E9013C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B64-43DA-ABFA-975568E9013C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B64-43DA-ABFA-975568E9013C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B64-43DA-ABFA-975568E9013C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B64-43DA-ABFA-975568E9013C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B64-43DA-ABFA-975568E9013C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CB64-43DA-ABFA-975568E9013C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CB64-43DA-ABFA-975568E9013C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CB64-43DA-ABFA-975568E9013C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CB64-43DA-ABFA-975568E9013C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CB64-43DA-ABFA-975568E9013C}"/>
              </c:ext>
            </c:extLst>
          </c:dPt>
          <c:dPt>
            <c:idx val="2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CB64-43DA-ABFA-975568E9013C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CB64-43DA-ABFA-975568E9013C}"/>
              </c:ext>
            </c:extLst>
          </c:dPt>
          <c:dPt>
            <c:idx val="2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CB64-43DA-ABFA-975568E9013C}"/>
              </c:ext>
            </c:extLst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CB64-43DA-ABFA-975568E9013C}"/>
              </c:ext>
            </c:extLst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CB64-43DA-ABFA-975568E9013C}"/>
              </c:ext>
            </c:extLst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CB64-43DA-ABFA-975568E9013C}"/>
              </c:ext>
            </c:extLst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CB64-43DA-ABFA-975568E9013C}"/>
              </c:ext>
            </c:extLst>
          </c:dPt>
          <c:dPt>
            <c:idx val="2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CB64-43DA-ABFA-975568E9013C}"/>
              </c:ext>
            </c:extLst>
          </c:dPt>
          <c:dPt>
            <c:idx val="2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CB64-43DA-ABFA-975568E9013C}"/>
              </c:ext>
            </c:extLst>
          </c:dPt>
          <c:dPt>
            <c:idx val="2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CB64-43DA-ABFA-975568E9013C}"/>
              </c:ext>
            </c:extLst>
          </c:dPt>
          <c:dPt>
            <c:idx val="3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CB64-43DA-ABFA-975568E9013C}"/>
              </c:ext>
            </c:extLst>
          </c:dPt>
          <c:dPt>
            <c:idx val="3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CB64-43DA-ABFA-975568E9013C}"/>
              </c:ext>
            </c:extLst>
          </c:dPt>
          <c:dPt>
            <c:idx val="3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CB64-43DA-ABFA-975568E9013C}"/>
              </c:ext>
            </c:extLst>
          </c:dPt>
          <c:dPt>
            <c:idx val="3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CB64-43DA-ABFA-975568E9013C}"/>
              </c:ext>
            </c:extLst>
          </c:dPt>
          <c:dPt>
            <c:idx val="3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CB64-43DA-ABFA-975568E9013C}"/>
              </c:ext>
            </c:extLst>
          </c:dPt>
          <c:dPt>
            <c:idx val="3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CB64-43DA-ABFA-975568E9013C}"/>
              </c:ext>
            </c:extLst>
          </c:dPt>
          <c:dPt>
            <c:idx val="3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CB64-43DA-ABFA-975568E9013C}"/>
              </c:ext>
            </c:extLst>
          </c:dPt>
          <c:dPt>
            <c:idx val="3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CB64-43DA-ABFA-975568E9013C}"/>
              </c:ext>
            </c:extLst>
          </c:dPt>
          <c:dLbls>
            <c:dLbl>
              <c:idx val="44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6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7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Лист1!$A$2:$A$52</c:f>
              <c:strCache>
                <c:ptCount val="51"/>
                <c:pt idx="1">
                  <c:v>ГБУЗ "ГП № 15 г. Краснодара" МЗ КК</c:v>
                </c:pt>
                <c:pt idx="2">
                  <c:v>ГБУЗ "Тбилисская ЦРБ" МЗ КК</c:v>
                </c:pt>
                <c:pt idx="3">
                  <c:v>ГБУЗ "ГБ г. Армавира" МЗ КК</c:v>
                </c:pt>
                <c:pt idx="4">
                  <c:v>ГБУЗ "ГП № 19 г. Краснодара" МЗ КК</c:v>
                </c:pt>
                <c:pt idx="5">
                  <c:v>ГБУЗ "ГП № 23 г. Краснодара" МЗ КК</c:v>
                </c:pt>
                <c:pt idx="6">
                  <c:v>ГБУЗ "Ленинградская ЦРБ" МЗ КК</c:v>
                </c:pt>
                <c:pt idx="7">
                  <c:v>ГБУЗ "ГБ № 2 г. Краснодара" МЗ КК</c:v>
                </c:pt>
                <c:pt idx="8">
                  <c:v>ГБУЗ "Приморско-Ахтарская ЦРБ" МЗ КК</c:v>
                </c:pt>
                <c:pt idx="9">
                  <c:v>ГБУЗ "Кореновская ЦРБ" МЗ КК</c:v>
                </c:pt>
                <c:pt idx="10">
                  <c:v>ГБУЗ "Туапсинская ЦРБ № 3" МЗ КК</c:v>
                </c:pt>
                <c:pt idx="11">
                  <c:v>ГБУЗ "ГП № 25 г. Краснодара" МЗ КК</c:v>
                </c:pt>
                <c:pt idx="12">
                  <c:v>ГБУЗ "Лабинская ЦРБ" МЗ КК</c:v>
                </c:pt>
                <c:pt idx="13">
                  <c:v>ГБУЗ "ГП № 5 г. Новороссийска" МЗ КК</c:v>
                </c:pt>
                <c:pt idx="14">
                  <c:v>ГБУЗ "Ейская ЦРБ" МЗ КК</c:v>
                </c:pt>
                <c:pt idx="15">
                  <c:v>ГБУЗ "Туапсинская ЦРБ № 1" МЗ КК</c:v>
                </c:pt>
                <c:pt idx="16">
                  <c:v>ГБУЗ "Славянская ЦРБ" МЗ КК</c:v>
                </c:pt>
                <c:pt idx="17">
                  <c:v>ГБУЗ "Отрадненская ЦРБ" МЗ КК</c:v>
                </c:pt>
                <c:pt idx="18">
                  <c:v>ГБУЗ "ГП № 17 г. Краснодара" МЗ КК</c:v>
                </c:pt>
                <c:pt idx="19">
                  <c:v>ГБУЗ "НИИ - ККБ № 1 им. проф. С.В.Очаповского" МЗ КК, АПО г.Краснодар</c:v>
                </c:pt>
                <c:pt idx="20">
                  <c:v>ГБУЗ "Мостовская ЦРБ" МЗ КК</c:v>
                </c:pt>
                <c:pt idx="21">
                  <c:v>ГБУЗ "ГБ г. Горячий Ключ" МЗ КК</c:v>
                </c:pt>
                <c:pt idx="22">
                  <c:v>ГБУЗ "Красноармейская ЦРБ" МЗ КК</c:v>
                </c:pt>
                <c:pt idx="23">
                  <c:v>ГБУЗ "ГП № 2 г. Новороссийска" МЗ КК</c:v>
                </c:pt>
                <c:pt idx="24">
                  <c:v>ГБУЗ "Староминская ЦРБ" МЗ КК</c:v>
                </c:pt>
                <c:pt idx="25">
                  <c:v>ГБУЗ "Кущевская ЦРБ" МЗ КК</c:v>
                </c:pt>
                <c:pt idx="26">
                  <c:v>ГБУЗ "Абинская ЦРБ" МЗ КК</c:v>
                </c:pt>
                <c:pt idx="27">
                  <c:v>ГБУЗ "ГП № 5 г. Краснодара" МЗ КК</c:v>
                </c:pt>
                <c:pt idx="28">
                  <c:v>ГБУЗ "ГБ № 2 г. Новороссийска" МЗ КК</c:v>
                </c:pt>
                <c:pt idx="29">
                  <c:v>ГБУЗ "ЦРБ Апшеронского района" МЗ КК</c:v>
                </c:pt>
                <c:pt idx="30">
                  <c:v>ГБУЗ "Старокорсунская УБ г. Краснодара" МЗ КК</c:v>
                </c:pt>
                <c:pt idx="31">
                  <c:v>ГБУЗ "ГБ г. Кропоткина" МЗ КК</c:v>
                </c:pt>
                <c:pt idx="32">
                  <c:v>ГБУЗ "Каневская ЦРБ" МЗ КК</c:v>
                </c:pt>
                <c:pt idx="33">
                  <c:v>ГБУЗ "ГП № 11 г. Краснодара" МЗ КК</c:v>
                </c:pt>
                <c:pt idx="34">
                  <c:v>ГБУЗ "ГП № 13 г. Краснодара" МЗ КК</c:v>
                </c:pt>
                <c:pt idx="35">
                  <c:v>ГБУЗ "Новокубанская ЦРБ" МЗ КК</c:v>
                </c:pt>
                <c:pt idx="36">
                  <c:v>ГБУЗ "ГП № 4 г. Краснодара" МЗ КК</c:v>
                </c:pt>
                <c:pt idx="37">
                  <c:v>ГБУЗ "Тихорецкая ЦРБ" МЗ КК</c:v>
                </c:pt>
                <c:pt idx="38">
                  <c:v>ГБУЗ "Крыловская ЦРБ" МЗ КК</c:v>
                </c:pt>
                <c:pt idx="39">
                  <c:v>ГБУЗ "Выселковская ЦРБ" МЗ КК</c:v>
                </c:pt>
                <c:pt idx="40">
                  <c:v>ГБУЗ "Крымская ЦРБ" МЗ КК</c:v>
                </c:pt>
                <c:pt idx="41">
                  <c:v>ГБУЗ "Тимашевская ЦРБ" МЗ КК</c:v>
                </c:pt>
                <c:pt idx="42">
                  <c:v>ГБУЗ "ГП № 22 г. Краснодара" МЗ КК</c:v>
                </c:pt>
                <c:pt idx="43">
                  <c:v>ГБУЗ "ГБ № 3 г. Сочи" МЗ КК</c:v>
                </c:pt>
                <c:pt idx="44">
                  <c:v>ГБУЗ "Павловская ЦРБ" МЗ КК</c:v>
                </c:pt>
                <c:pt idx="45">
                  <c:v>ГБУЗ "Новопокровская ЦРБ" МЗ КК</c:v>
                </c:pt>
                <c:pt idx="46">
                  <c:v>ГБУЗ "Белоглинская ЦРБ" МЗ КК</c:v>
                </c:pt>
                <c:pt idx="47">
                  <c:v>ГБУЗ "ГП № 1 г. Сочи" МЗ КК</c:v>
                </c:pt>
                <c:pt idx="48">
                  <c:v>ГБУЗ "ГП г-к Геленджик" МЗ КК</c:v>
                </c:pt>
                <c:pt idx="49">
                  <c:v>ГБУЗ "ГБ № 1 г. Сочи" МЗ КК</c:v>
                </c:pt>
                <c:pt idx="50">
                  <c:v>ГБУЗ "Курганинская ЦРБ" МЗ КК</c:v>
                </c:pt>
              </c:strCache>
            </c:strRef>
          </c:cat>
          <c:val>
            <c:numRef>
              <c:f>Лист1!$B$2:$B$52</c:f>
              <c:numCache>
                <c:formatCode>0.0</c:formatCode>
                <c:ptCount val="51"/>
                <c:pt idx="1">
                  <c:v>0.11094674556213018</c:v>
                </c:pt>
                <c:pt idx="2">
                  <c:v>0.11560693641618497</c:v>
                </c:pt>
                <c:pt idx="3">
                  <c:v>0.57551101409009719</c:v>
                </c:pt>
                <c:pt idx="4">
                  <c:v>0.7407407407407407</c:v>
                </c:pt>
                <c:pt idx="5">
                  <c:v>1.1715699036709191</c:v>
                </c:pt>
                <c:pt idx="6">
                  <c:v>1.3986013986013985</c:v>
                </c:pt>
                <c:pt idx="7">
                  <c:v>1.4436958614051973</c:v>
                </c:pt>
                <c:pt idx="8">
                  <c:v>1.4851485148514851</c:v>
                </c:pt>
                <c:pt idx="9">
                  <c:v>1.7120622568093384</c:v>
                </c:pt>
                <c:pt idx="10">
                  <c:v>2.5423728813559321</c:v>
                </c:pt>
                <c:pt idx="11">
                  <c:v>3.0869001297016863</c:v>
                </c:pt>
                <c:pt idx="12">
                  <c:v>3.7383177570093458</c:v>
                </c:pt>
                <c:pt idx="13">
                  <c:v>3.7900874635568513</c:v>
                </c:pt>
                <c:pt idx="14">
                  <c:v>4.176904176904177</c:v>
                </c:pt>
                <c:pt idx="15">
                  <c:v>5.4878048780487809</c:v>
                </c:pt>
                <c:pt idx="16">
                  <c:v>7.3426573426573425</c:v>
                </c:pt>
                <c:pt idx="17">
                  <c:v>7.365684575389948</c:v>
                </c:pt>
                <c:pt idx="18">
                  <c:v>7.746478873239437</c:v>
                </c:pt>
                <c:pt idx="19">
                  <c:v>8.215962441314554</c:v>
                </c:pt>
                <c:pt idx="20">
                  <c:v>8.9051094890510942</c:v>
                </c:pt>
                <c:pt idx="21">
                  <c:v>9.3728927848954822</c:v>
                </c:pt>
                <c:pt idx="22">
                  <c:v>13.768584356819652</c:v>
                </c:pt>
                <c:pt idx="23">
                  <c:v>17.254528122020972</c:v>
                </c:pt>
                <c:pt idx="24">
                  <c:v>17.780580075662044</c:v>
                </c:pt>
                <c:pt idx="25">
                  <c:v>20.423892100192678</c:v>
                </c:pt>
                <c:pt idx="26">
                  <c:v>21.59090909090909</c:v>
                </c:pt>
                <c:pt idx="27">
                  <c:v>22.770700636942674</c:v>
                </c:pt>
                <c:pt idx="28">
                  <c:v>25</c:v>
                </c:pt>
                <c:pt idx="29">
                  <c:v>26.841448189762797</c:v>
                </c:pt>
                <c:pt idx="30">
                  <c:v>28.225806451612904</c:v>
                </c:pt>
                <c:pt idx="31">
                  <c:v>33.738244514106583</c:v>
                </c:pt>
                <c:pt idx="32">
                  <c:v>41.1826544021025</c:v>
                </c:pt>
                <c:pt idx="33">
                  <c:v>43.242202541393915</c:v>
                </c:pt>
                <c:pt idx="34">
                  <c:v>47.804436396559531</c:v>
                </c:pt>
                <c:pt idx="35">
                  <c:v>54.183266932270918</c:v>
                </c:pt>
                <c:pt idx="36">
                  <c:v>54.195804195804193</c:v>
                </c:pt>
                <c:pt idx="37">
                  <c:v>61.12644947542794</c:v>
                </c:pt>
                <c:pt idx="38">
                  <c:v>78.571428571428569</c:v>
                </c:pt>
                <c:pt idx="39">
                  <c:v>78.94736842105263</c:v>
                </c:pt>
                <c:pt idx="40">
                  <c:v>81.194029850746276</c:v>
                </c:pt>
                <c:pt idx="41">
                  <c:v>109.30232558139535</c:v>
                </c:pt>
                <c:pt idx="42">
                  <c:v>142.85714285714286</c:v>
                </c:pt>
                <c:pt idx="43">
                  <c:v>145.3125</c:v>
                </c:pt>
                <c:pt idx="44">
                  <c:v>374.61139896373055</c:v>
                </c:pt>
                <c:pt idx="45">
                  <c:v>379.24528301886795</c:v>
                </c:pt>
                <c:pt idx="46">
                  <c:v>493.10344827586209</c:v>
                </c:pt>
                <c:pt idx="47">
                  <c:v>527.29658792650923</c:v>
                </c:pt>
                <c:pt idx="48">
                  <c:v>700</c:v>
                </c:pt>
                <c:pt idx="49">
                  <c:v>873.68421052631584</c:v>
                </c:pt>
                <c:pt idx="50">
                  <c:v>3826.2295081967213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18-4B18-9AFF-B9F9F071B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304103160"/>
        <c:axId val="304103944"/>
      </c:barChart>
      <c:lineChart>
        <c:grouping val="standard"/>
        <c:varyColors val="0"/>
        <c:ser>
          <c:idx val="2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Лист1!$A$2:$A$52</c:f>
              <c:strCache>
                <c:ptCount val="51"/>
                <c:pt idx="1">
                  <c:v>ГБУЗ "ГП № 15 г. Краснодара" МЗ КК</c:v>
                </c:pt>
                <c:pt idx="2">
                  <c:v>ГБУЗ "Тбилисская ЦРБ" МЗ КК</c:v>
                </c:pt>
                <c:pt idx="3">
                  <c:v>ГБУЗ "ГБ г. Армавира" МЗ КК</c:v>
                </c:pt>
                <c:pt idx="4">
                  <c:v>ГБУЗ "ГП № 19 г. Краснодара" МЗ КК</c:v>
                </c:pt>
                <c:pt idx="5">
                  <c:v>ГБУЗ "ГП № 23 г. Краснодара" МЗ КК</c:v>
                </c:pt>
                <c:pt idx="6">
                  <c:v>ГБУЗ "Ленинградская ЦРБ" МЗ КК</c:v>
                </c:pt>
                <c:pt idx="7">
                  <c:v>ГБУЗ "ГБ № 2 г. Краснодара" МЗ КК</c:v>
                </c:pt>
                <c:pt idx="8">
                  <c:v>ГБУЗ "Приморско-Ахтарская ЦРБ" МЗ КК</c:v>
                </c:pt>
                <c:pt idx="9">
                  <c:v>ГБУЗ "Кореновская ЦРБ" МЗ КК</c:v>
                </c:pt>
                <c:pt idx="10">
                  <c:v>ГБУЗ "Туапсинская ЦРБ № 3" МЗ КК</c:v>
                </c:pt>
                <c:pt idx="11">
                  <c:v>ГБУЗ "ГП № 25 г. Краснодара" МЗ КК</c:v>
                </c:pt>
                <c:pt idx="12">
                  <c:v>ГБУЗ "Лабинская ЦРБ" МЗ КК</c:v>
                </c:pt>
                <c:pt idx="13">
                  <c:v>ГБУЗ "ГП № 5 г. Новороссийска" МЗ КК</c:v>
                </c:pt>
                <c:pt idx="14">
                  <c:v>ГБУЗ "Ейская ЦРБ" МЗ КК</c:v>
                </c:pt>
                <c:pt idx="15">
                  <c:v>ГБУЗ "Туапсинская ЦРБ № 1" МЗ КК</c:v>
                </c:pt>
                <c:pt idx="16">
                  <c:v>ГБУЗ "Славянская ЦРБ" МЗ КК</c:v>
                </c:pt>
                <c:pt idx="17">
                  <c:v>ГБУЗ "Отрадненская ЦРБ" МЗ КК</c:v>
                </c:pt>
                <c:pt idx="18">
                  <c:v>ГБУЗ "ГП № 17 г. Краснодара" МЗ КК</c:v>
                </c:pt>
                <c:pt idx="19">
                  <c:v>ГБУЗ "НИИ - ККБ № 1 им. проф. С.В.Очаповского" МЗ КК, АПО г.Краснодар</c:v>
                </c:pt>
                <c:pt idx="20">
                  <c:v>ГБУЗ "Мостовская ЦРБ" МЗ КК</c:v>
                </c:pt>
                <c:pt idx="21">
                  <c:v>ГБУЗ "ГБ г. Горячий Ключ" МЗ КК</c:v>
                </c:pt>
                <c:pt idx="22">
                  <c:v>ГБУЗ "Красноармейская ЦРБ" МЗ КК</c:v>
                </c:pt>
                <c:pt idx="23">
                  <c:v>ГБУЗ "ГП № 2 г. Новороссийска" МЗ КК</c:v>
                </c:pt>
                <c:pt idx="24">
                  <c:v>ГБУЗ "Староминская ЦРБ" МЗ КК</c:v>
                </c:pt>
                <c:pt idx="25">
                  <c:v>ГБУЗ "Кущевская ЦРБ" МЗ КК</c:v>
                </c:pt>
                <c:pt idx="26">
                  <c:v>ГБУЗ "Абинская ЦРБ" МЗ КК</c:v>
                </c:pt>
                <c:pt idx="27">
                  <c:v>ГБУЗ "ГП № 5 г. Краснодара" МЗ КК</c:v>
                </c:pt>
                <c:pt idx="28">
                  <c:v>ГБУЗ "ГБ № 2 г. Новороссийска" МЗ КК</c:v>
                </c:pt>
                <c:pt idx="29">
                  <c:v>ГБУЗ "ЦРБ Апшеронского района" МЗ КК</c:v>
                </c:pt>
                <c:pt idx="30">
                  <c:v>ГБУЗ "Старокорсунская УБ г. Краснодара" МЗ КК</c:v>
                </c:pt>
                <c:pt idx="31">
                  <c:v>ГБУЗ "ГБ г. Кропоткина" МЗ КК</c:v>
                </c:pt>
                <c:pt idx="32">
                  <c:v>ГБУЗ "Каневская ЦРБ" МЗ КК</c:v>
                </c:pt>
                <c:pt idx="33">
                  <c:v>ГБУЗ "ГП № 11 г. Краснодара" МЗ КК</c:v>
                </c:pt>
                <c:pt idx="34">
                  <c:v>ГБУЗ "ГП № 13 г. Краснодара" МЗ КК</c:v>
                </c:pt>
                <c:pt idx="35">
                  <c:v>ГБУЗ "Новокубанская ЦРБ" МЗ КК</c:v>
                </c:pt>
                <c:pt idx="36">
                  <c:v>ГБУЗ "ГП № 4 г. Краснодара" МЗ КК</c:v>
                </c:pt>
                <c:pt idx="37">
                  <c:v>ГБУЗ "Тихорецкая ЦРБ" МЗ КК</c:v>
                </c:pt>
                <c:pt idx="38">
                  <c:v>ГБУЗ "Крыловская ЦРБ" МЗ КК</c:v>
                </c:pt>
                <c:pt idx="39">
                  <c:v>ГБУЗ "Выселковская ЦРБ" МЗ КК</c:v>
                </c:pt>
                <c:pt idx="40">
                  <c:v>ГБУЗ "Крымская ЦРБ" МЗ КК</c:v>
                </c:pt>
                <c:pt idx="41">
                  <c:v>ГБУЗ "Тимашевская ЦРБ" МЗ КК</c:v>
                </c:pt>
                <c:pt idx="42">
                  <c:v>ГБУЗ "ГП № 22 г. Краснодара" МЗ КК</c:v>
                </c:pt>
                <c:pt idx="43">
                  <c:v>ГБУЗ "ГБ № 3 г. Сочи" МЗ КК</c:v>
                </c:pt>
                <c:pt idx="44">
                  <c:v>ГБУЗ "Павловская ЦРБ" МЗ КК</c:v>
                </c:pt>
                <c:pt idx="45">
                  <c:v>ГБУЗ "Новопокровская ЦРБ" МЗ КК</c:v>
                </c:pt>
                <c:pt idx="46">
                  <c:v>ГБУЗ "Белоглинская ЦРБ" МЗ КК</c:v>
                </c:pt>
                <c:pt idx="47">
                  <c:v>ГБУЗ "ГП № 1 г. Сочи" МЗ КК</c:v>
                </c:pt>
                <c:pt idx="48">
                  <c:v>ГБУЗ "ГП г-к Геленджик" МЗ КК</c:v>
                </c:pt>
                <c:pt idx="49">
                  <c:v>ГБУЗ "ГБ № 1 г. Сочи" МЗ КК</c:v>
                </c:pt>
                <c:pt idx="50">
                  <c:v>ГБУЗ "Курганинская ЦРБ" МЗ КК</c:v>
                </c:pt>
              </c:strCache>
            </c:strRef>
          </c:cat>
          <c:val>
            <c:numRef>
              <c:f>Лист1!$C$2:$C$52</c:f>
              <c:numCache>
                <c:formatCode>General</c:formatCode>
                <c:ptCount val="51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ED2-4A1E-8070-B5D6DAA6D3DE}"/>
            </c:ext>
          </c:extLst>
        </c:ser>
        <c:ser>
          <c:idx val="3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Лист1!$A$2:$A$52</c:f>
              <c:strCache>
                <c:ptCount val="51"/>
                <c:pt idx="1">
                  <c:v>ГБУЗ "ГП № 15 г. Краснодара" МЗ КК</c:v>
                </c:pt>
                <c:pt idx="2">
                  <c:v>ГБУЗ "Тбилисская ЦРБ" МЗ КК</c:v>
                </c:pt>
                <c:pt idx="3">
                  <c:v>ГБУЗ "ГБ г. Армавира" МЗ КК</c:v>
                </c:pt>
                <c:pt idx="4">
                  <c:v>ГБУЗ "ГП № 19 г. Краснодара" МЗ КК</c:v>
                </c:pt>
                <c:pt idx="5">
                  <c:v>ГБУЗ "ГП № 23 г. Краснодара" МЗ КК</c:v>
                </c:pt>
                <c:pt idx="6">
                  <c:v>ГБУЗ "Ленинградская ЦРБ" МЗ КК</c:v>
                </c:pt>
                <c:pt idx="7">
                  <c:v>ГБУЗ "ГБ № 2 г. Краснодара" МЗ КК</c:v>
                </c:pt>
                <c:pt idx="8">
                  <c:v>ГБУЗ "Приморско-Ахтарская ЦРБ" МЗ КК</c:v>
                </c:pt>
                <c:pt idx="9">
                  <c:v>ГБУЗ "Кореновская ЦРБ" МЗ КК</c:v>
                </c:pt>
                <c:pt idx="10">
                  <c:v>ГБУЗ "Туапсинская ЦРБ № 3" МЗ КК</c:v>
                </c:pt>
                <c:pt idx="11">
                  <c:v>ГБУЗ "ГП № 25 г. Краснодара" МЗ КК</c:v>
                </c:pt>
                <c:pt idx="12">
                  <c:v>ГБУЗ "Лабинская ЦРБ" МЗ КК</c:v>
                </c:pt>
                <c:pt idx="13">
                  <c:v>ГБУЗ "ГП № 5 г. Новороссийска" МЗ КК</c:v>
                </c:pt>
                <c:pt idx="14">
                  <c:v>ГБУЗ "Ейская ЦРБ" МЗ КК</c:v>
                </c:pt>
                <c:pt idx="15">
                  <c:v>ГБУЗ "Туапсинская ЦРБ № 1" МЗ КК</c:v>
                </c:pt>
                <c:pt idx="16">
                  <c:v>ГБУЗ "Славянская ЦРБ" МЗ КК</c:v>
                </c:pt>
                <c:pt idx="17">
                  <c:v>ГБУЗ "Отрадненская ЦРБ" МЗ КК</c:v>
                </c:pt>
                <c:pt idx="18">
                  <c:v>ГБУЗ "ГП № 17 г. Краснодара" МЗ КК</c:v>
                </c:pt>
                <c:pt idx="19">
                  <c:v>ГБУЗ "НИИ - ККБ № 1 им. проф. С.В.Очаповского" МЗ КК, АПО г.Краснодар</c:v>
                </c:pt>
                <c:pt idx="20">
                  <c:v>ГБУЗ "Мостовская ЦРБ" МЗ КК</c:v>
                </c:pt>
                <c:pt idx="21">
                  <c:v>ГБУЗ "ГБ г. Горячий Ключ" МЗ КК</c:v>
                </c:pt>
                <c:pt idx="22">
                  <c:v>ГБУЗ "Красноармейская ЦРБ" МЗ КК</c:v>
                </c:pt>
                <c:pt idx="23">
                  <c:v>ГБУЗ "ГП № 2 г. Новороссийска" МЗ КК</c:v>
                </c:pt>
                <c:pt idx="24">
                  <c:v>ГБУЗ "Староминская ЦРБ" МЗ КК</c:v>
                </c:pt>
                <c:pt idx="25">
                  <c:v>ГБУЗ "Кущевская ЦРБ" МЗ КК</c:v>
                </c:pt>
                <c:pt idx="26">
                  <c:v>ГБУЗ "Абинская ЦРБ" МЗ КК</c:v>
                </c:pt>
                <c:pt idx="27">
                  <c:v>ГБУЗ "ГП № 5 г. Краснодара" МЗ КК</c:v>
                </c:pt>
                <c:pt idx="28">
                  <c:v>ГБУЗ "ГБ № 2 г. Новороссийска" МЗ КК</c:v>
                </c:pt>
                <c:pt idx="29">
                  <c:v>ГБУЗ "ЦРБ Апшеронского района" МЗ КК</c:v>
                </c:pt>
                <c:pt idx="30">
                  <c:v>ГБУЗ "Старокорсунская УБ г. Краснодара" МЗ КК</c:v>
                </c:pt>
                <c:pt idx="31">
                  <c:v>ГБУЗ "ГБ г. Кропоткина" МЗ КК</c:v>
                </c:pt>
                <c:pt idx="32">
                  <c:v>ГБУЗ "Каневская ЦРБ" МЗ КК</c:v>
                </c:pt>
                <c:pt idx="33">
                  <c:v>ГБУЗ "ГП № 11 г. Краснодара" МЗ КК</c:v>
                </c:pt>
                <c:pt idx="34">
                  <c:v>ГБУЗ "ГП № 13 г. Краснодара" МЗ КК</c:v>
                </c:pt>
                <c:pt idx="35">
                  <c:v>ГБУЗ "Новокубанская ЦРБ" МЗ КК</c:v>
                </c:pt>
                <c:pt idx="36">
                  <c:v>ГБУЗ "ГП № 4 г. Краснодара" МЗ КК</c:v>
                </c:pt>
                <c:pt idx="37">
                  <c:v>ГБУЗ "Тихорецкая ЦРБ" МЗ КК</c:v>
                </c:pt>
                <c:pt idx="38">
                  <c:v>ГБУЗ "Крыловская ЦРБ" МЗ КК</c:v>
                </c:pt>
                <c:pt idx="39">
                  <c:v>ГБУЗ "Выселковская ЦРБ" МЗ КК</c:v>
                </c:pt>
                <c:pt idx="40">
                  <c:v>ГБУЗ "Крымская ЦРБ" МЗ КК</c:v>
                </c:pt>
                <c:pt idx="41">
                  <c:v>ГБУЗ "Тимашевская ЦРБ" МЗ КК</c:v>
                </c:pt>
                <c:pt idx="42">
                  <c:v>ГБУЗ "ГП № 22 г. Краснодара" МЗ КК</c:v>
                </c:pt>
                <c:pt idx="43">
                  <c:v>ГБУЗ "ГБ № 3 г. Сочи" МЗ КК</c:v>
                </c:pt>
                <c:pt idx="44">
                  <c:v>ГБУЗ "Павловская ЦРБ" МЗ КК</c:v>
                </c:pt>
                <c:pt idx="45">
                  <c:v>ГБУЗ "Новопокровская ЦРБ" МЗ КК</c:v>
                </c:pt>
                <c:pt idx="46">
                  <c:v>ГБУЗ "Белоглинская ЦРБ" МЗ КК</c:v>
                </c:pt>
                <c:pt idx="47">
                  <c:v>ГБУЗ "ГП № 1 г. Сочи" МЗ КК</c:v>
                </c:pt>
                <c:pt idx="48">
                  <c:v>ГБУЗ "ГП г-к Геленджик" МЗ КК</c:v>
                </c:pt>
                <c:pt idx="49">
                  <c:v>ГБУЗ "ГБ № 1 г. Сочи" МЗ КК</c:v>
                </c:pt>
                <c:pt idx="50">
                  <c:v>ГБУЗ "Курганинская ЦРБ" МЗ КК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ED2-4A1E-8070-B5D6DAA6D3DE}"/>
            </c:ext>
          </c:extLst>
        </c:ser>
        <c:ser>
          <c:idx val="4"/>
          <c:order val="3"/>
          <c:tx>
            <c:strRef>
              <c:f>Лист1!$D$1</c:f>
              <c:strCache>
                <c:ptCount val="1"/>
                <c:pt idx="0">
                  <c:v>Ряд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Лист1!$A$2:$A$52</c:f>
              <c:strCache>
                <c:ptCount val="51"/>
                <c:pt idx="1">
                  <c:v>ГБУЗ "ГП № 15 г. Краснодара" МЗ КК</c:v>
                </c:pt>
                <c:pt idx="2">
                  <c:v>ГБУЗ "Тбилисская ЦРБ" МЗ КК</c:v>
                </c:pt>
                <c:pt idx="3">
                  <c:v>ГБУЗ "ГБ г. Армавира" МЗ КК</c:v>
                </c:pt>
                <c:pt idx="4">
                  <c:v>ГБУЗ "ГП № 19 г. Краснодара" МЗ КК</c:v>
                </c:pt>
                <c:pt idx="5">
                  <c:v>ГБУЗ "ГП № 23 г. Краснодара" МЗ КК</c:v>
                </c:pt>
                <c:pt idx="6">
                  <c:v>ГБУЗ "Ленинградская ЦРБ" МЗ КК</c:v>
                </c:pt>
                <c:pt idx="7">
                  <c:v>ГБУЗ "ГБ № 2 г. Краснодара" МЗ КК</c:v>
                </c:pt>
                <c:pt idx="8">
                  <c:v>ГБУЗ "Приморско-Ахтарская ЦРБ" МЗ КК</c:v>
                </c:pt>
                <c:pt idx="9">
                  <c:v>ГБУЗ "Кореновская ЦРБ" МЗ КК</c:v>
                </c:pt>
                <c:pt idx="10">
                  <c:v>ГБУЗ "Туапсинская ЦРБ № 3" МЗ КК</c:v>
                </c:pt>
                <c:pt idx="11">
                  <c:v>ГБУЗ "ГП № 25 г. Краснодара" МЗ КК</c:v>
                </c:pt>
                <c:pt idx="12">
                  <c:v>ГБУЗ "Лабинская ЦРБ" МЗ КК</c:v>
                </c:pt>
                <c:pt idx="13">
                  <c:v>ГБУЗ "ГП № 5 г. Новороссийска" МЗ КК</c:v>
                </c:pt>
                <c:pt idx="14">
                  <c:v>ГБУЗ "Ейская ЦРБ" МЗ КК</c:v>
                </c:pt>
                <c:pt idx="15">
                  <c:v>ГБУЗ "Туапсинская ЦРБ № 1" МЗ КК</c:v>
                </c:pt>
                <c:pt idx="16">
                  <c:v>ГБУЗ "Славянская ЦРБ" МЗ КК</c:v>
                </c:pt>
                <c:pt idx="17">
                  <c:v>ГБУЗ "Отрадненская ЦРБ" МЗ КК</c:v>
                </c:pt>
                <c:pt idx="18">
                  <c:v>ГБУЗ "ГП № 17 г. Краснодара" МЗ КК</c:v>
                </c:pt>
                <c:pt idx="19">
                  <c:v>ГБУЗ "НИИ - ККБ № 1 им. проф. С.В.Очаповского" МЗ КК, АПО г.Краснодар</c:v>
                </c:pt>
                <c:pt idx="20">
                  <c:v>ГБУЗ "Мостовская ЦРБ" МЗ КК</c:v>
                </c:pt>
                <c:pt idx="21">
                  <c:v>ГБУЗ "ГБ г. Горячий Ключ" МЗ КК</c:v>
                </c:pt>
                <c:pt idx="22">
                  <c:v>ГБУЗ "Красноармейская ЦРБ" МЗ КК</c:v>
                </c:pt>
                <c:pt idx="23">
                  <c:v>ГБУЗ "ГП № 2 г. Новороссийска" МЗ КК</c:v>
                </c:pt>
                <c:pt idx="24">
                  <c:v>ГБУЗ "Староминская ЦРБ" МЗ КК</c:v>
                </c:pt>
                <c:pt idx="25">
                  <c:v>ГБУЗ "Кущевская ЦРБ" МЗ КК</c:v>
                </c:pt>
                <c:pt idx="26">
                  <c:v>ГБУЗ "Абинская ЦРБ" МЗ КК</c:v>
                </c:pt>
                <c:pt idx="27">
                  <c:v>ГБУЗ "ГП № 5 г. Краснодара" МЗ КК</c:v>
                </c:pt>
                <c:pt idx="28">
                  <c:v>ГБУЗ "ГБ № 2 г. Новороссийска" МЗ КК</c:v>
                </c:pt>
                <c:pt idx="29">
                  <c:v>ГБУЗ "ЦРБ Апшеронского района" МЗ КК</c:v>
                </c:pt>
                <c:pt idx="30">
                  <c:v>ГБУЗ "Старокорсунская УБ г. Краснодара" МЗ КК</c:v>
                </c:pt>
                <c:pt idx="31">
                  <c:v>ГБУЗ "ГБ г. Кропоткина" МЗ КК</c:v>
                </c:pt>
                <c:pt idx="32">
                  <c:v>ГБУЗ "Каневская ЦРБ" МЗ КК</c:v>
                </c:pt>
                <c:pt idx="33">
                  <c:v>ГБУЗ "ГП № 11 г. Краснодара" МЗ КК</c:v>
                </c:pt>
                <c:pt idx="34">
                  <c:v>ГБУЗ "ГП № 13 г. Краснодара" МЗ КК</c:v>
                </c:pt>
                <c:pt idx="35">
                  <c:v>ГБУЗ "Новокубанская ЦРБ" МЗ КК</c:v>
                </c:pt>
                <c:pt idx="36">
                  <c:v>ГБУЗ "ГП № 4 г. Краснодара" МЗ КК</c:v>
                </c:pt>
                <c:pt idx="37">
                  <c:v>ГБУЗ "Тихорецкая ЦРБ" МЗ КК</c:v>
                </c:pt>
                <c:pt idx="38">
                  <c:v>ГБУЗ "Крыловская ЦРБ" МЗ КК</c:v>
                </c:pt>
                <c:pt idx="39">
                  <c:v>ГБУЗ "Выселковская ЦРБ" МЗ КК</c:v>
                </c:pt>
                <c:pt idx="40">
                  <c:v>ГБУЗ "Крымская ЦРБ" МЗ КК</c:v>
                </c:pt>
                <c:pt idx="41">
                  <c:v>ГБУЗ "Тимашевская ЦРБ" МЗ КК</c:v>
                </c:pt>
                <c:pt idx="42">
                  <c:v>ГБУЗ "ГП № 22 г. Краснодара" МЗ КК</c:v>
                </c:pt>
                <c:pt idx="43">
                  <c:v>ГБУЗ "ГБ № 3 г. Сочи" МЗ КК</c:v>
                </c:pt>
                <c:pt idx="44">
                  <c:v>ГБУЗ "Павловская ЦРБ" МЗ КК</c:v>
                </c:pt>
                <c:pt idx="45">
                  <c:v>ГБУЗ "Новопокровская ЦРБ" МЗ КК</c:v>
                </c:pt>
                <c:pt idx="46">
                  <c:v>ГБУЗ "Белоглинская ЦРБ" МЗ КК</c:v>
                </c:pt>
                <c:pt idx="47">
                  <c:v>ГБУЗ "ГП № 1 г. Сочи" МЗ КК</c:v>
                </c:pt>
                <c:pt idx="48">
                  <c:v>ГБУЗ "ГП г-к Геленджик" МЗ КК</c:v>
                </c:pt>
                <c:pt idx="49">
                  <c:v>ГБУЗ "ГБ № 1 г. Сочи" МЗ КК</c:v>
                </c:pt>
                <c:pt idx="50">
                  <c:v>ГБУЗ "Курганинская ЦРБ" МЗ КК</c:v>
                </c:pt>
              </c:strCache>
            </c:strRef>
          </c:cat>
          <c:val>
            <c:numRef>
              <c:f>Лист1!$D$2:$D$52</c:f>
              <c:numCache>
                <c:formatCode>General</c:formatCode>
                <c:ptCount val="51"/>
                <c:pt idx="0" formatCode="0.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ED2-4A1E-8070-B5D6DAA6D3DE}"/>
            </c:ext>
          </c:extLst>
        </c:ser>
        <c:ser>
          <c:idx val="5"/>
          <c:order val="4"/>
          <c:tx>
            <c:strRef>
              <c:f>Лист1!$E$1</c:f>
              <c:strCache>
                <c:ptCount val="1"/>
                <c:pt idx="0">
                  <c:v>Ряд 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Лист1!$A$2:$A$52</c:f>
              <c:strCache>
                <c:ptCount val="51"/>
                <c:pt idx="1">
                  <c:v>ГБУЗ "ГП № 15 г. Краснодара" МЗ КК</c:v>
                </c:pt>
                <c:pt idx="2">
                  <c:v>ГБУЗ "Тбилисская ЦРБ" МЗ КК</c:v>
                </c:pt>
                <c:pt idx="3">
                  <c:v>ГБУЗ "ГБ г. Армавира" МЗ КК</c:v>
                </c:pt>
                <c:pt idx="4">
                  <c:v>ГБУЗ "ГП № 19 г. Краснодара" МЗ КК</c:v>
                </c:pt>
                <c:pt idx="5">
                  <c:v>ГБУЗ "ГП № 23 г. Краснодара" МЗ КК</c:v>
                </c:pt>
                <c:pt idx="6">
                  <c:v>ГБУЗ "Ленинградская ЦРБ" МЗ КК</c:v>
                </c:pt>
                <c:pt idx="7">
                  <c:v>ГБУЗ "ГБ № 2 г. Краснодара" МЗ КК</c:v>
                </c:pt>
                <c:pt idx="8">
                  <c:v>ГБУЗ "Приморско-Ахтарская ЦРБ" МЗ КК</c:v>
                </c:pt>
                <c:pt idx="9">
                  <c:v>ГБУЗ "Кореновская ЦРБ" МЗ КК</c:v>
                </c:pt>
                <c:pt idx="10">
                  <c:v>ГБУЗ "Туапсинская ЦРБ № 3" МЗ КК</c:v>
                </c:pt>
                <c:pt idx="11">
                  <c:v>ГБУЗ "ГП № 25 г. Краснодара" МЗ КК</c:v>
                </c:pt>
                <c:pt idx="12">
                  <c:v>ГБУЗ "Лабинская ЦРБ" МЗ КК</c:v>
                </c:pt>
                <c:pt idx="13">
                  <c:v>ГБУЗ "ГП № 5 г. Новороссийска" МЗ КК</c:v>
                </c:pt>
                <c:pt idx="14">
                  <c:v>ГБУЗ "Ейская ЦРБ" МЗ КК</c:v>
                </c:pt>
                <c:pt idx="15">
                  <c:v>ГБУЗ "Туапсинская ЦРБ № 1" МЗ КК</c:v>
                </c:pt>
                <c:pt idx="16">
                  <c:v>ГБУЗ "Славянская ЦРБ" МЗ КК</c:v>
                </c:pt>
                <c:pt idx="17">
                  <c:v>ГБУЗ "Отрадненская ЦРБ" МЗ КК</c:v>
                </c:pt>
                <c:pt idx="18">
                  <c:v>ГБУЗ "ГП № 17 г. Краснодара" МЗ КК</c:v>
                </c:pt>
                <c:pt idx="19">
                  <c:v>ГБУЗ "НИИ - ККБ № 1 им. проф. С.В.Очаповского" МЗ КК, АПО г.Краснодар</c:v>
                </c:pt>
                <c:pt idx="20">
                  <c:v>ГБУЗ "Мостовская ЦРБ" МЗ КК</c:v>
                </c:pt>
                <c:pt idx="21">
                  <c:v>ГБУЗ "ГБ г. Горячий Ключ" МЗ КК</c:v>
                </c:pt>
                <c:pt idx="22">
                  <c:v>ГБУЗ "Красноармейская ЦРБ" МЗ КК</c:v>
                </c:pt>
                <c:pt idx="23">
                  <c:v>ГБУЗ "ГП № 2 г. Новороссийска" МЗ КК</c:v>
                </c:pt>
                <c:pt idx="24">
                  <c:v>ГБУЗ "Староминская ЦРБ" МЗ КК</c:v>
                </c:pt>
                <c:pt idx="25">
                  <c:v>ГБУЗ "Кущевская ЦРБ" МЗ КК</c:v>
                </c:pt>
                <c:pt idx="26">
                  <c:v>ГБУЗ "Абинская ЦРБ" МЗ КК</c:v>
                </c:pt>
                <c:pt idx="27">
                  <c:v>ГБУЗ "ГП № 5 г. Краснодара" МЗ КК</c:v>
                </c:pt>
                <c:pt idx="28">
                  <c:v>ГБУЗ "ГБ № 2 г. Новороссийска" МЗ КК</c:v>
                </c:pt>
                <c:pt idx="29">
                  <c:v>ГБУЗ "ЦРБ Апшеронского района" МЗ КК</c:v>
                </c:pt>
                <c:pt idx="30">
                  <c:v>ГБУЗ "Старокорсунская УБ г. Краснодара" МЗ КК</c:v>
                </c:pt>
                <c:pt idx="31">
                  <c:v>ГБУЗ "ГБ г. Кропоткина" МЗ КК</c:v>
                </c:pt>
                <c:pt idx="32">
                  <c:v>ГБУЗ "Каневская ЦРБ" МЗ КК</c:v>
                </c:pt>
                <c:pt idx="33">
                  <c:v>ГБУЗ "ГП № 11 г. Краснодара" МЗ КК</c:v>
                </c:pt>
                <c:pt idx="34">
                  <c:v>ГБУЗ "ГП № 13 г. Краснодара" МЗ КК</c:v>
                </c:pt>
                <c:pt idx="35">
                  <c:v>ГБУЗ "Новокубанская ЦРБ" МЗ КК</c:v>
                </c:pt>
                <c:pt idx="36">
                  <c:v>ГБУЗ "ГП № 4 г. Краснодара" МЗ КК</c:v>
                </c:pt>
                <c:pt idx="37">
                  <c:v>ГБУЗ "Тихорецкая ЦРБ" МЗ КК</c:v>
                </c:pt>
                <c:pt idx="38">
                  <c:v>ГБУЗ "Крыловская ЦРБ" МЗ КК</c:v>
                </c:pt>
                <c:pt idx="39">
                  <c:v>ГБУЗ "Выселковская ЦРБ" МЗ КК</c:v>
                </c:pt>
                <c:pt idx="40">
                  <c:v>ГБУЗ "Крымская ЦРБ" МЗ КК</c:v>
                </c:pt>
                <c:pt idx="41">
                  <c:v>ГБУЗ "Тимашевская ЦРБ" МЗ КК</c:v>
                </c:pt>
                <c:pt idx="42">
                  <c:v>ГБУЗ "ГП № 22 г. Краснодара" МЗ КК</c:v>
                </c:pt>
                <c:pt idx="43">
                  <c:v>ГБУЗ "ГБ № 3 г. Сочи" МЗ КК</c:v>
                </c:pt>
                <c:pt idx="44">
                  <c:v>ГБУЗ "Павловская ЦРБ" МЗ КК</c:v>
                </c:pt>
                <c:pt idx="45">
                  <c:v>ГБУЗ "Новопокровская ЦРБ" МЗ КК</c:v>
                </c:pt>
                <c:pt idx="46">
                  <c:v>ГБУЗ "Белоглинская ЦРБ" МЗ КК</c:v>
                </c:pt>
                <c:pt idx="47">
                  <c:v>ГБУЗ "ГП № 1 г. Сочи" МЗ КК</c:v>
                </c:pt>
                <c:pt idx="48">
                  <c:v>ГБУЗ "ГП г-к Геленджик" МЗ КК</c:v>
                </c:pt>
                <c:pt idx="49">
                  <c:v>ГБУЗ "ГБ № 1 г. Сочи" МЗ КК</c:v>
                </c:pt>
                <c:pt idx="50">
                  <c:v>ГБУЗ "Курганинская ЦРБ" МЗ КК</c:v>
                </c:pt>
              </c:strCache>
            </c:strRef>
          </c:cat>
          <c:val>
            <c:numRef>
              <c:f>Лист1!$E$2:$E$52</c:f>
              <c:numCache>
                <c:formatCode>General</c:formatCode>
                <c:ptCount val="51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ED2-4A1E-8070-B5D6DAA6D3DE}"/>
            </c:ext>
          </c:extLst>
        </c:ser>
        <c:ser>
          <c:idx val="6"/>
          <c:order val="5"/>
          <c:tx>
            <c:strRef>
              <c:f>Лист1!$F$1</c:f>
              <c:strCache>
                <c:ptCount val="1"/>
                <c:pt idx="0">
                  <c:v>Ряд 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Лист1!$A$2:$A$52</c:f>
              <c:strCache>
                <c:ptCount val="51"/>
                <c:pt idx="1">
                  <c:v>ГБУЗ "ГП № 15 г. Краснодара" МЗ КК</c:v>
                </c:pt>
                <c:pt idx="2">
                  <c:v>ГБУЗ "Тбилисская ЦРБ" МЗ КК</c:v>
                </c:pt>
                <c:pt idx="3">
                  <c:v>ГБУЗ "ГБ г. Армавира" МЗ КК</c:v>
                </c:pt>
                <c:pt idx="4">
                  <c:v>ГБУЗ "ГП № 19 г. Краснодара" МЗ КК</c:v>
                </c:pt>
                <c:pt idx="5">
                  <c:v>ГБУЗ "ГП № 23 г. Краснодара" МЗ КК</c:v>
                </c:pt>
                <c:pt idx="6">
                  <c:v>ГБУЗ "Ленинградская ЦРБ" МЗ КК</c:v>
                </c:pt>
                <c:pt idx="7">
                  <c:v>ГБУЗ "ГБ № 2 г. Краснодара" МЗ КК</c:v>
                </c:pt>
                <c:pt idx="8">
                  <c:v>ГБУЗ "Приморско-Ахтарская ЦРБ" МЗ КК</c:v>
                </c:pt>
                <c:pt idx="9">
                  <c:v>ГБУЗ "Кореновская ЦРБ" МЗ КК</c:v>
                </c:pt>
                <c:pt idx="10">
                  <c:v>ГБУЗ "Туапсинская ЦРБ № 3" МЗ КК</c:v>
                </c:pt>
                <c:pt idx="11">
                  <c:v>ГБУЗ "ГП № 25 г. Краснодара" МЗ КК</c:v>
                </c:pt>
                <c:pt idx="12">
                  <c:v>ГБУЗ "Лабинская ЦРБ" МЗ КК</c:v>
                </c:pt>
                <c:pt idx="13">
                  <c:v>ГБУЗ "ГП № 5 г. Новороссийска" МЗ КК</c:v>
                </c:pt>
                <c:pt idx="14">
                  <c:v>ГБУЗ "Ейская ЦРБ" МЗ КК</c:v>
                </c:pt>
                <c:pt idx="15">
                  <c:v>ГБУЗ "Туапсинская ЦРБ № 1" МЗ КК</c:v>
                </c:pt>
                <c:pt idx="16">
                  <c:v>ГБУЗ "Славянская ЦРБ" МЗ КК</c:v>
                </c:pt>
                <c:pt idx="17">
                  <c:v>ГБУЗ "Отрадненская ЦРБ" МЗ КК</c:v>
                </c:pt>
                <c:pt idx="18">
                  <c:v>ГБУЗ "ГП № 17 г. Краснодара" МЗ КК</c:v>
                </c:pt>
                <c:pt idx="19">
                  <c:v>ГБУЗ "НИИ - ККБ № 1 им. проф. С.В.Очаповского" МЗ КК, АПО г.Краснодар</c:v>
                </c:pt>
                <c:pt idx="20">
                  <c:v>ГБУЗ "Мостовская ЦРБ" МЗ КК</c:v>
                </c:pt>
                <c:pt idx="21">
                  <c:v>ГБУЗ "ГБ г. Горячий Ключ" МЗ КК</c:v>
                </c:pt>
                <c:pt idx="22">
                  <c:v>ГБУЗ "Красноармейская ЦРБ" МЗ КК</c:v>
                </c:pt>
                <c:pt idx="23">
                  <c:v>ГБУЗ "ГП № 2 г. Новороссийска" МЗ КК</c:v>
                </c:pt>
                <c:pt idx="24">
                  <c:v>ГБУЗ "Староминская ЦРБ" МЗ КК</c:v>
                </c:pt>
                <c:pt idx="25">
                  <c:v>ГБУЗ "Кущевская ЦРБ" МЗ КК</c:v>
                </c:pt>
                <c:pt idx="26">
                  <c:v>ГБУЗ "Абинская ЦРБ" МЗ КК</c:v>
                </c:pt>
                <c:pt idx="27">
                  <c:v>ГБУЗ "ГП № 5 г. Краснодара" МЗ КК</c:v>
                </c:pt>
                <c:pt idx="28">
                  <c:v>ГБУЗ "ГБ № 2 г. Новороссийска" МЗ КК</c:v>
                </c:pt>
                <c:pt idx="29">
                  <c:v>ГБУЗ "ЦРБ Апшеронского района" МЗ КК</c:v>
                </c:pt>
                <c:pt idx="30">
                  <c:v>ГБУЗ "Старокорсунская УБ г. Краснодара" МЗ КК</c:v>
                </c:pt>
                <c:pt idx="31">
                  <c:v>ГБУЗ "ГБ г. Кропоткина" МЗ КК</c:v>
                </c:pt>
                <c:pt idx="32">
                  <c:v>ГБУЗ "Каневская ЦРБ" МЗ КК</c:v>
                </c:pt>
                <c:pt idx="33">
                  <c:v>ГБУЗ "ГП № 11 г. Краснодара" МЗ КК</c:v>
                </c:pt>
                <c:pt idx="34">
                  <c:v>ГБУЗ "ГП № 13 г. Краснодара" МЗ КК</c:v>
                </c:pt>
                <c:pt idx="35">
                  <c:v>ГБУЗ "Новокубанская ЦРБ" МЗ КК</c:v>
                </c:pt>
                <c:pt idx="36">
                  <c:v>ГБУЗ "ГП № 4 г. Краснодара" МЗ КК</c:v>
                </c:pt>
                <c:pt idx="37">
                  <c:v>ГБУЗ "Тихорецкая ЦРБ" МЗ КК</c:v>
                </c:pt>
                <c:pt idx="38">
                  <c:v>ГБУЗ "Крыловская ЦРБ" МЗ КК</c:v>
                </c:pt>
                <c:pt idx="39">
                  <c:v>ГБУЗ "Выселковская ЦРБ" МЗ КК</c:v>
                </c:pt>
                <c:pt idx="40">
                  <c:v>ГБУЗ "Крымская ЦРБ" МЗ КК</c:v>
                </c:pt>
                <c:pt idx="41">
                  <c:v>ГБУЗ "Тимашевская ЦРБ" МЗ КК</c:v>
                </c:pt>
                <c:pt idx="42">
                  <c:v>ГБУЗ "ГП № 22 г. Краснодара" МЗ КК</c:v>
                </c:pt>
                <c:pt idx="43">
                  <c:v>ГБУЗ "ГБ № 3 г. Сочи" МЗ КК</c:v>
                </c:pt>
                <c:pt idx="44">
                  <c:v>ГБУЗ "Павловская ЦРБ" МЗ КК</c:v>
                </c:pt>
                <c:pt idx="45">
                  <c:v>ГБУЗ "Новопокровская ЦРБ" МЗ КК</c:v>
                </c:pt>
                <c:pt idx="46">
                  <c:v>ГБУЗ "Белоглинская ЦРБ" МЗ КК</c:v>
                </c:pt>
                <c:pt idx="47">
                  <c:v>ГБУЗ "ГП № 1 г. Сочи" МЗ КК</c:v>
                </c:pt>
                <c:pt idx="48">
                  <c:v>ГБУЗ "ГП г-к Геленджик" МЗ КК</c:v>
                </c:pt>
                <c:pt idx="49">
                  <c:v>ГБУЗ "ГБ № 1 г. Сочи" МЗ КК</c:v>
                </c:pt>
                <c:pt idx="50">
                  <c:v>ГБУЗ "Курганинская ЦРБ" МЗ КК</c:v>
                </c:pt>
              </c:strCache>
            </c:strRef>
          </c:cat>
          <c:val>
            <c:numRef>
              <c:f>Лист1!$F$2:$F$52</c:f>
              <c:numCache>
                <c:formatCode>General</c:formatCode>
                <c:ptCount val="51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ED2-4A1E-8070-B5D6DAA6D3DE}"/>
            </c:ext>
          </c:extLst>
        </c:ser>
        <c:ser>
          <c:idx val="7"/>
          <c:order val="6"/>
          <c:tx>
            <c:strRef>
              <c:f>Лист1!$G$1</c:f>
              <c:strCache>
                <c:ptCount val="1"/>
                <c:pt idx="0">
                  <c:v>Ряд 8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Лист1!$A$2:$A$52</c:f>
              <c:strCache>
                <c:ptCount val="51"/>
                <c:pt idx="1">
                  <c:v>ГБУЗ "ГП № 15 г. Краснодара" МЗ КК</c:v>
                </c:pt>
                <c:pt idx="2">
                  <c:v>ГБУЗ "Тбилисская ЦРБ" МЗ КК</c:v>
                </c:pt>
                <c:pt idx="3">
                  <c:v>ГБУЗ "ГБ г. Армавира" МЗ КК</c:v>
                </c:pt>
                <c:pt idx="4">
                  <c:v>ГБУЗ "ГП № 19 г. Краснодара" МЗ КК</c:v>
                </c:pt>
                <c:pt idx="5">
                  <c:v>ГБУЗ "ГП № 23 г. Краснодара" МЗ КК</c:v>
                </c:pt>
                <c:pt idx="6">
                  <c:v>ГБУЗ "Ленинградская ЦРБ" МЗ КК</c:v>
                </c:pt>
                <c:pt idx="7">
                  <c:v>ГБУЗ "ГБ № 2 г. Краснодара" МЗ КК</c:v>
                </c:pt>
                <c:pt idx="8">
                  <c:v>ГБУЗ "Приморско-Ахтарская ЦРБ" МЗ КК</c:v>
                </c:pt>
                <c:pt idx="9">
                  <c:v>ГБУЗ "Кореновская ЦРБ" МЗ КК</c:v>
                </c:pt>
                <c:pt idx="10">
                  <c:v>ГБУЗ "Туапсинская ЦРБ № 3" МЗ КК</c:v>
                </c:pt>
                <c:pt idx="11">
                  <c:v>ГБУЗ "ГП № 25 г. Краснодара" МЗ КК</c:v>
                </c:pt>
                <c:pt idx="12">
                  <c:v>ГБУЗ "Лабинская ЦРБ" МЗ КК</c:v>
                </c:pt>
                <c:pt idx="13">
                  <c:v>ГБУЗ "ГП № 5 г. Новороссийска" МЗ КК</c:v>
                </c:pt>
                <c:pt idx="14">
                  <c:v>ГБУЗ "Ейская ЦРБ" МЗ КК</c:v>
                </c:pt>
                <c:pt idx="15">
                  <c:v>ГБУЗ "Туапсинская ЦРБ № 1" МЗ КК</c:v>
                </c:pt>
                <c:pt idx="16">
                  <c:v>ГБУЗ "Славянская ЦРБ" МЗ КК</c:v>
                </c:pt>
                <c:pt idx="17">
                  <c:v>ГБУЗ "Отрадненская ЦРБ" МЗ КК</c:v>
                </c:pt>
                <c:pt idx="18">
                  <c:v>ГБУЗ "ГП № 17 г. Краснодара" МЗ КК</c:v>
                </c:pt>
                <c:pt idx="19">
                  <c:v>ГБУЗ "НИИ - ККБ № 1 им. проф. С.В.Очаповского" МЗ КК, АПО г.Краснодар</c:v>
                </c:pt>
                <c:pt idx="20">
                  <c:v>ГБУЗ "Мостовская ЦРБ" МЗ КК</c:v>
                </c:pt>
                <c:pt idx="21">
                  <c:v>ГБУЗ "ГБ г. Горячий Ключ" МЗ КК</c:v>
                </c:pt>
                <c:pt idx="22">
                  <c:v>ГБУЗ "Красноармейская ЦРБ" МЗ КК</c:v>
                </c:pt>
                <c:pt idx="23">
                  <c:v>ГБУЗ "ГП № 2 г. Новороссийска" МЗ КК</c:v>
                </c:pt>
                <c:pt idx="24">
                  <c:v>ГБУЗ "Староминская ЦРБ" МЗ КК</c:v>
                </c:pt>
                <c:pt idx="25">
                  <c:v>ГБУЗ "Кущевская ЦРБ" МЗ КК</c:v>
                </c:pt>
                <c:pt idx="26">
                  <c:v>ГБУЗ "Абинская ЦРБ" МЗ КК</c:v>
                </c:pt>
                <c:pt idx="27">
                  <c:v>ГБУЗ "ГП № 5 г. Краснодара" МЗ КК</c:v>
                </c:pt>
                <c:pt idx="28">
                  <c:v>ГБУЗ "ГБ № 2 г. Новороссийска" МЗ КК</c:v>
                </c:pt>
                <c:pt idx="29">
                  <c:v>ГБУЗ "ЦРБ Апшеронского района" МЗ КК</c:v>
                </c:pt>
                <c:pt idx="30">
                  <c:v>ГБУЗ "Старокорсунская УБ г. Краснодара" МЗ КК</c:v>
                </c:pt>
                <c:pt idx="31">
                  <c:v>ГБУЗ "ГБ г. Кропоткина" МЗ КК</c:v>
                </c:pt>
                <c:pt idx="32">
                  <c:v>ГБУЗ "Каневская ЦРБ" МЗ КК</c:v>
                </c:pt>
                <c:pt idx="33">
                  <c:v>ГБУЗ "ГП № 11 г. Краснодара" МЗ КК</c:v>
                </c:pt>
                <c:pt idx="34">
                  <c:v>ГБУЗ "ГП № 13 г. Краснодара" МЗ КК</c:v>
                </c:pt>
                <c:pt idx="35">
                  <c:v>ГБУЗ "Новокубанская ЦРБ" МЗ КК</c:v>
                </c:pt>
                <c:pt idx="36">
                  <c:v>ГБУЗ "ГП № 4 г. Краснодара" МЗ КК</c:v>
                </c:pt>
                <c:pt idx="37">
                  <c:v>ГБУЗ "Тихорецкая ЦРБ" МЗ КК</c:v>
                </c:pt>
                <c:pt idx="38">
                  <c:v>ГБУЗ "Крыловская ЦРБ" МЗ КК</c:v>
                </c:pt>
                <c:pt idx="39">
                  <c:v>ГБУЗ "Выселковская ЦРБ" МЗ КК</c:v>
                </c:pt>
                <c:pt idx="40">
                  <c:v>ГБУЗ "Крымская ЦРБ" МЗ КК</c:v>
                </c:pt>
                <c:pt idx="41">
                  <c:v>ГБУЗ "Тимашевская ЦРБ" МЗ КК</c:v>
                </c:pt>
                <c:pt idx="42">
                  <c:v>ГБУЗ "ГП № 22 г. Краснодара" МЗ КК</c:v>
                </c:pt>
                <c:pt idx="43">
                  <c:v>ГБУЗ "ГБ № 3 г. Сочи" МЗ КК</c:v>
                </c:pt>
                <c:pt idx="44">
                  <c:v>ГБУЗ "Павловская ЦРБ" МЗ КК</c:v>
                </c:pt>
                <c:pt idx="45">
                  <c:v>ГБУЗ "Новопокровская ЦРБ" МЗ КК</c:v>
                </c:pt>
                <c:pt idx="46">
                  <c:v>ГБУЗ "Белоглинская ЦРБ" МЗ КК</c:v>
                </c:pt>
                <c:pt idx="47">
                  <c:v>ГБУЗ "ГП № 1 г. Сочи" МЗ КК</c:v>
                </c:pt>
                <c:pt idx="48">
                  <c:v>ГБУЗ "ГП г-к Геленджик" МЗ КК</c:v>
                </c:pt>
                <c:pt idx="49">
                  <c:v>ГБУЗ "ГБ № 1 г. Сочи" МЗ КК</c:v>
                </c:pt>
                <c:pt idx="50">
                  <c:v>ГБУЗ "Курганинская ЦРБ" МЗ КК</c:v>
                </c:pt>
              </c:strCache>
            </c:strRef>
          </c:cat>
          <c:val>
            <c:numRef>
              <c:f>Лист1!$G$2:$G$52</c:f>
              <c:numCache>
                <c:formatCode>_(* #,##0.00_);_(* \(#,##0.00\);_(* "-"??_);_(@_)</c:formatCode>
                <c:ptCount val="51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ED2-4A1E-8070-B5D6DAA6D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103160"/>
        <c:axId val="304103944"/>
      </c:lineChart>
      <c:dateAx>
        <c:axId val="30410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103944"/>
        <c:crosses val="autoZero"/>
        <c:auto val="0"/>
        <c:lblOffset val="100"/>
        <c:baseTimeUnit val="days"/>
      </c:dateAx>
      <c:valAx>
        <c:axId val="304103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10316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455359003687828E-2"/>
          <c:y val="5.9459310854039063E-2"/>
          <c:w val="0.88369163089561831"/>
          <c:h val="0.8295332185214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8639757575520326E-2"/>
                  <c:y val="-0.187043640936115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671760229117359E-2"/>
                      <c:h val="8.687145590446396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4853010100693829E-3"/>
                  <c:y val="-0.10806975375674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7AC-48EC-B4C6-AEEAAE5056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202.5</c:v>
                </c:pt>
                <c:pt idx="1">
                  <c:v>117.6</c:v>
                </c:pt>
                <c:pt idx="2">
                  <c:v>134</c:v>
                </c:pt>
                <c:pt idx="3">
                  <c:v>141</c:v>
                </c:pt>
                <c:pt idx="4">
                  <c:v>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B2-456C-8840-A26D2F24D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04104336"/>
        <c:axId val="30410472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9705041736422834E-3"/>
                  <c:y val="-1.45475241815074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AC-48EC-B4C6-AEEAAE5056AF}"/>
                </c:ext>
                <c:ext xmlns:c15="http://schemas.microsoft.com/office/drawing/2012/chart" uri="{CE6537A1-D6FC-4f65-9D91-7224C49458BB}">
                  <c15:layout>
                    <c:manualLayout>
                      <c:w val="8.8215857198909189E-2"/>
                      <c:h val="9.934104287639661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4676622221526423E-2"/>
                  <c:y val="-5.8191405869018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7AC-48EC-B4C6-AEEAAE5056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161923231595899E-2"/>
                  <c:y val="-4.5721818897086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7AC-48EC-B4C6-AEEAAE5056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728049361600534E-3"/>
                  <c:y val="2.90958665773831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125</a:t>
                    </a:r>
                    <a:endParaRPr lang="en-US" b="1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7AC-48EC-B4C6-AEEAAE5056AF}"/>
                </c:ext>
                <c:ext xmlns:c15="http://schemas.microsoft.com/office/drawing/2012/chart" uri="{CE6537A1-D6FC-4f65-9D91-7224C49458BB}">
                  <c15:layout>
                    <c:manualLayout>
                      <c:w val="8.0759954168701048E-2"/>
                      <c:h val="5.3619223979310293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8.9470836362497877E-2"/>
                  <c:y val="4.15652899064420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7AC-48EC-B4C6-AEEAAE5056A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152.6</c:v>
                </c:pt>
                <c:pt idx="1">
                  <c:v>129.6</c:v>
                </c:pt>
                <c:pt idx="2">
                  <c:v>127</c:v>
                </c:pt>
                <c:pt idx="3">
                  <c:v>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6B2-456C-8840-A26D2F24D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104336"/>
        <c:axId val="304104728"/>
      </c:lineChart>
      <c:catAx>
        <c:axId val="30410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104728"/>
        <c:crosses val="autoZero"/>
        <c:auto val="1"/>
        <c:lblAlgn val="ctr"/>
        <c:lblOffset val="100"/>
        <c:noMultiLvlLbl val="0"/>
      </c:catAx>
      <c:valAx>
        <c:axId val="304104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10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60755154266774E-2"/>
          <c:y val="0.10215696779188491"/>
          <c:w val="0.88038713013130543"/>
          <c:h val="0.71444628242932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Лист1!$B$1:$C$1</c:f>
              <c:strCache>
                <c:ptCount val="1"/>
                <c:pt idx="0">
                  <c:v>Ряд 1 Ряд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5913</c:v>
                </c:pt>
                <c:pt idx="1">
                  <c:v>5999</c:v>
                </c:pt>
                <c:pt idx="2">
                  <c:v>5246</c:v>
                </c:pt>
                <c:pt idx="3">
                  <c:v>4810</c:v>
                </c:pt>
                <c:pt idx="4" formatCode="0.0">
                  <c:v>4002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18-4EC5-9544-83CA48DBB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07193440"/>
        <c:axId val="30719696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8194892555748587E-3"/>
                  <c:y val="5.9294388537260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F16-4BB3-B952-36063E788B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048723138937102E-2"/>
                  <c:y val="6.2782293745334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F16-4BB3-B952-36063E788B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048723138937059E-2"/>
                  <c:y val="5.5806483329186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F16-4BB3-B952-36063E788B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58467766724489E-2"/>
                  <c:y val="7.32460093695570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F16-4BB3-B952-36063E788B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3658</c:v>
                </c:pt>
                <c:pt idx="1">
                  <c:v>3126</c:v>
                </c:pt>
                <c:pt idx="2">
                  <c:v>3136</c:v>
                </c:pt>
                <c:pt idx="3">
                  <c:v>2591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6C-4A34-BF4E-48480E4A9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193440"/>
        <c:axId val="307196968"/>
      </c:lineChart>
      <c:catAx>
        <c:axId val="30719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196968"/>
        <c:crosses val="autoZero"/>
        <c:auto val="1"/>
        <c:lblAlgn val="ctr"/>
        <c:lblOffset val="100"/>
        <c:noMultiLvlLbl val="0"/>
      </c:catAx>
      <c:valAx>
        <c:axId val="307196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193440"/>
        <c:crosses val="autoZero"/>
        <c:crossBetween val="between"/>
      </c:valAx>
      <c:spPr>
        <a:noFill/>
        <a:ln>
          <a:solidFill>
            <a:schemeClr val="accent5">
              <a:lumMod val="40000"/>
              <a:lumOff val="60000"/>
            </a:schemeClr>
          </a:solidFill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588416025586"/>
          <c:y val="4.5120043727040308E-3"/>
          <c:w val="0.73443549292086707"/>
          <c:h val="0.64156628124198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КК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555-4DAD-B913-BAF22D6DD04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37961371348091788"/>
                  <c:y val="4.00780883886715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</a:rPr>
                      <a:t>960</a:t>
                    </a:r>
                    <a:endParaRPr lang="en-US" sz="1200" b="1" dirty="0">
                      <a:solidFill>
                        <a:srgbClr val="002060"/>
                      </a:solidFill>
                      <a:latin typeface="Trebuchet MS" panose="020B0603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493-48B0-BBC2-BE45BC50C3AD}"/>
                </c:ext>
                <c:ext xmlns:c15="http://schemas.microsoft.com/office/drawing/2012/chart" uri="{CE6537A1-D6FC-4f65-9D91-7224C49458BB}">
                  <c15:layout>
                    <c:manualLayout>
                      <c:w val="0.18975349083007254"/>
                      <c:h val="0.1874760362213992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960</c:v>
                </c:pt>
                <c:pt idx="1">
                  <c:v>1030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E3-4432-BCBD-FE75C8717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axId val="307199320"/>
        <c:axId val="307194224"/>
      </c:barChart>
      <c:catAx>
        <c:axId val="30719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07194224"/>
        <c:crosses val="autoZero"/>
        <c:auto val="1"/>
        <c:lblAlgn val="ctr"/>
        <c:lblOffset val="100"/>
        <c:noMultiLvlLbl val="0"/>
      </c:catAx>
      <c:valAx>
        <c:axId val="3071942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0719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0.40699</cdr:x>
      <cdr:y>0.14201</cdr:y>
    </cdr:from>
    <cdr:to>
      <cdr:x>0.55962</cdr:x>
      <cdr:y>0.33134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D4CF8FE0-1B3E-3B17-12DB-DBEDF97E7B5E}"/>
            </a:ext>
          </a:extLst>
        </cdr:cNvPr>
        <cdr:cNvCxnSpPr/>
      </cdr:nvCxnSpPr>
      <cdr:spPr>
        <a:xfrm xmlns:a="http://schemas.openxmlformats.org/drawingml/2006/main" flipV="1">
          <a:off x="1919968" y="179997"/>
          <a:ext cx="719988" cy="2399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D47B8-E81E-469C-9BC5-328C982DBA9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F4491-F68B-4090-9149-BD524E618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1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5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3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93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53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28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06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4491-F68B-4090-9149-BD524E61883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6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4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0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3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2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2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6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3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6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53B-E7D9-42DA-AD10-CDAE7448F6A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1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1253B-E7D9-42DA-AD10-CDAE7448F6A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5CF09-1DCD-4917-9B7D-B6FC3BB7D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0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https://top-fon.com/uploads/posts/2023-02/1675317599_top-fon-com-p-vrach-fon-prezentatsii-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https://top-fon.com/uploads/posts/2023-02/1675317599_top-fon-com-p-vrach-fon-prezentatsii-54.jpg"/>
          <p:cNvSpPr>
            <a:spLocks noChangeAspect="1" noChangeArrowheads="1"/>
          </p:cNvSpPr>
          <p:nvPr/>
        </p:nvSpPr>
        <p:spPr bwMode="auto">
          <a:xfrm>
            <a:off x="332688" y="-82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19200" y="1792940"/>
            <a:ext cx="9646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</p:txBody>
      </p:sp>
      <p:pic>
        <p:nvPicPr>
          <p:cNvPr id="1026" name="Picture 2" descr="https://petrsu.ru/files/news_notice_event/2015/10/21/1445407748_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9945" y="1018056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  <a:t>Организация проведения профилактических мероприятий</a:t>
            </a:r>
            <a:br>
              <a:rPr 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  <a:t>в Краснодарском крае по итогам</a:t>
            </a:r>
            <a:br>
              <a:rPr 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  <a:t> 4</a:t>
            </a:r>
            <a:r>
              <a:rPr lang="ru-RU" sz="3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  <a:t>месяцев 2024 года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Резервы повышения охвата и эффективности диспансеризации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9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093" y="309052"/>
            <a:ext cx="10583809" cy="73105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В</a:t>
            </a:r>
            <a:r>
              <a:rPr lang="ru-RU" sz="2400" b="1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28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МО</a:t>
            </a:r>
            <a:r>
              <a:rPr lang="ru-RU" sz="2400" b="1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ни один пациент с высоким сердечно-сосудистым риском </a:t>
            </a:r>
            <a:b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не взят на Д учет в ОМП  за 4 месяца 2024 г.                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55118"/>
              </p:ext>
            </p:extLst>
          </p:nvPr>
        </p:nvGraphicFramePr>
        <p:xfrm>
          <a:off x="816088" y="1449033"/>
          <a:ext cx="9955839" cy="5121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968"/>
                <a:gridCol w="1667561"/>
                <a:gridCol w="1545708"/>
                <a:gridCol w="1784246"/>
                <a:gridCol w="1709074"/>
                <a:gridCol w="1329282"/>
              </a:tblGrid>
              <a:tr h="1658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МО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Врачи-занято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штатных единиц в ОМП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(ф.70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за 2023 г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Врачи-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физ.лиц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в ОМП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Количество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пациентов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2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группы здоровья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Количество пациентов с высоким сердечно-сосудистым риском</a:t>
                      </a:r>
                      <a:endParaRPr lang="ru-RU" sz="14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Взяты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на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Д учет в ОМП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44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Северская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ЦРБ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860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ГБ г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Анапы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5,75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598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604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9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ГП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№ 7 г.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Краснодара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3,25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971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393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ГП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№ 27 г.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Краснодара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056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861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6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Динская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ЦРБ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2,25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297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124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7573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ГП №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 г.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Краснодара</a:t>
                      </a: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604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190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0955140" y="198389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222F92-EFE0-E737-0018-FDB4AC2B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3" y="114754"/>
            <a:ext cx="10515600" cy="9783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Динамика частоты первичного выявления БСК и ЗНО в рамках ПМО и диспансеризации </a:t>
            </a: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2020 - апрель 2024 </a:t>
            </a:r>
            <a:r>
              <a:rPr lang="ru-RU" sz="2400" b="1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гг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Объект 5">
            <a:extLst>
              <a:ext uri="{FF2B5EF4-FFF2-40B4-BE49-F238E27FC236}">
                <a16:creationId xmlns="" xmlns:a16="http://schemas.microsoft.com/office/drawing/2014/main" id="{B02F7668-6288-2C5B-2F5F-1929B20209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561121"/>
              </p:ext>
            </p:extLst>
          </p:nvPr>
        </p:nvGraphicFramePr>
        <p:xfrm>
          <a:off x="6455994" y="2589014"/>
          <a:ext cx="5110045" cy="3055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7423A790-E836-74CF-C155-EDE6C05F7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77086"/>
              </p:ext>
            </p:extLst>
          </p:nvPr>
        </p:nvGraphicFramePr>
        <p:xfrm>
          <a:off x="1844862" y="3520440"/>
          <a:ext cx="475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948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176032" y="5648963"/>
            <a:ext cx="401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1,2 раза в КК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53543" y="5692346"/>
            <a:ext cx="2629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1,4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раза в КК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1070772" y="76201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21637" y="5618205"/>
            <a:ext cx="431595" cy="33460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9870484" y="5717060"/>
            <a:ext cx="418575" cy="362466"/>
          </a:xfrm>
          <a:prstGeom prst="downArrow">
            <a:avLst>
              <a:gd name="adj1" fmla="val 50000"/>
              <a:gd name="adj2" fmla="val 5776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016068" y="3129005"/>
            <a:ext cx="2339961" cy="47999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535976" y="3309002"/>
            <a:ext cx="2399960" cy="47999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Объект 5">
            <a:extLst>
              <a:ext uri="{FF2B5EF4-FFF2-40B4-BE49-F238E27FC236}">
                <a16:creationId xmlns="" xmlns:a16="http://schemas.microsoft.com/office/drawing/2014/main" id="{13F0756B-A512-357D-2A04-26AE5D5410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192539"/>
              </p:ext>
            </p:extLst>
          </p:nvPr>
        </p:nvGraphicFramePr>
        <p:xfrm>
          <a:off x="816088" y="2409017"/>
          <a:ext cx="5280431" cy="35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9513" y="1669563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Первичное выявление БСК в Краснодарском крае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 100 тыс. прошедших ПМО и диспансеризацию)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07676" y="1686039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Первичное выявление ЗНО в Краснодарском крае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 100 тыс. прошедших ПМО и диспансеризацию)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35976" y="3908992"/>
            <a:ext cx="444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325755" y="6058931"/>
            <a:ext cx="431595" cy="33460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60868" y="6013621"/>
            <a:ext cx="2412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1,4 раза в РФ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91558" y="6112475"/>
            <a:ext cx="2698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1,2 раза в РФ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9880270" y="6128950"/>
            <a:ext cx="404784" cy="337751"/>
          </a:xfrm>
          <a:prstGeom prst="downArrow">
            <a:avLst>
              <a:gd name="adj1" fmla="val 50000"/>
              <a:gd name="adj2" fmla="val 5044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76062" y="5768961"/>
            <a:ext cx="190949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 г по 2023 г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95970" y="5828960"/>
            <a:ext cx="190949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 г по 2023 г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5">
            <a:extLst>
              <a:ext uri="{FF2B5EF4-FFF2-40B4-BE49-F238E27FC236}">
                <a16:creationId xmlns="" xmlns:a16="http://schemas.microsoft.com/office/drawing/2014/main" id="{B032A4E7-3342-C689-1635-A07DE747D1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545566"/>
              </p:ext>
            </p:extLst>
          </p:nvPr>
        </p:nvGraphicFramePr>
        <p:xfrm>
          <a:off x="576092" y="5108972"/>
          <a:ext cx="4717431" cy="126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901B5A8-DAAE-DA0D-F522-372C7883EDBE}"/>
              </a:ext>
            </a:extLst>
          </p:cNvPr>
          <p:cNvSpPr txBox="1"/>
          <p:nvPr/>
        </p:nvSpPr>
        <p:spPr>
          <a:xfrm>
            <a:off x="3156049" y="1509032"/>
            <a:ext cx="653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Первичное</a:t>
            </a:r>
            <a:r>
              <a:rPr lang="ru-RU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выявление БСК в Краснодарском крае (</a:t>
            </a:r>
            <a:r>
              <a:rPr lang="ru-RU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абс</a:t>
            </a:r>
            <a: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sz="18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B605E3-3376-42FF-E4E5-8FDB0933E533}"/>
              </a:ext>
            </a:extLst>
          </p:cNvPr>
          <p:cNvSpPr txBox="1"/>
          <p:nvPr/>
        </p:nvSpPr>
        <p:spPr>
          <a:xfrm>
            <a:off x="336096" y="3968991"/>
            <a:ext cx="55799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Первичное выявление </a:t>
            </a:r>
            <a: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ЗНО</a:t>
            </a:r>
            <a:r>
              <a:rPr lang="ru-RU" sz="1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Краснодарском крае (</a:t>
            </a:r>
            <a:r>
              <a:rPr lang="ru-RU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абс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sz="18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6215998" y="3968991"/>
            <a:ext cx="5400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Доля выявленных ЗНО на 0-2 ст. 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(%)</a:t>
            </a:r>
            <a:endParaRPr lang="ru-RU" sz="12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01B5A8-DAAE-DA0D-F522-372C7883EDBE}"/>
              </a:ext>
            </a:extLst>
          </p:cNvPr>
          <p:cNvSpPr txBox="1"/>
          <p:nvPr/>
        </p:nvSpPr>
        <p:spPr>
          <a:xfrm>
            <a:off x="5662248" y="1995854"/>
            <a:ext cx="856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</a:rPr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901B5A8-DAAE-DA0D-F522-372C7883EDBE}"/>
              </a:ext>
            </a:extLst>
          </p:cNvPr>
          <p:cNvSpPr txBox="1"/>
          <p:nvPr/>
        </p:nvSpPr>
        <p:spPr>
          <a:xfrm>
            <a:off x="2316063" y="5048973"/>
            <a:ext cx="8735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7,3%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1070772" y="76201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796005" y="2169021"/>
            <a:ext cx="722939" cy="419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76092" y="189054"/>
            <a:ext cx="10446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Результаты</a:t>
            </a:r>
            <a:r>
              <a:rPr lang="ru-RU" sz="20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первичного выявления БСК и ЗНО при проведении ПМО и диспансеризации по итогам 4 месяцев 2024 г в сравнении аналогичным периодом 2023 г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Объект 5">
            <a:extLst>
              <a:ext uri="{FF2B5EF4-FFF2-40B4-BE49-F238E27FC236}">
                <a16:creationId xmlns="" xmlns:a16="http://schemas.microsoft.com/office/drawing/2014/main" id="{B032A4E7-3342-C689-1635-A07DE747D1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754274"/>
              </p:ext>
            </p:extLst>
          </p:nvPr>
        </p:nvGraphicFramePr>
        <p:xfrm>
          <a:off x="4416028" y="1749028"/>
          <a:ext cx="5459909" cy="186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5">
            <a:extLst>
              <a:ext uri="{FF2B5EF4-FFF2-40B4-BE49-F238E27FC236}">
                <a16:creationId xmlns="" xmlns:a16="http://schemas.microsoft.com/office/drawing/2014/main" id="{B032A4E7-3342-C689-1635-A07DE747D1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244106"/>
              </p:ext>
            </p:extLst>
          </p:nvPr>
        </p:nvGraphicFramePr>
        <p:xfrm>
          <a:off x="5856004" y="4448983"/>
          <a:ext cx="4777430" cy="204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013989" y="4753232"/>
            <a:ext cx="172995" cy="131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022228" y="5123935"/>
            <a:ext cx="164755" cy="1400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261124" y="4588475"/>
            <a:ext cx="584886" cy="83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КК</a:t>
            </a:r>
            <a:endParaRPr lang="ru-RU" sz="12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endParaRPr lang="ru-RU" sz="12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0319" y="4808977"/>
            <a:ext cx="590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1 030</a:t>
            </a:r>
            <a:endParaRPr lang="ru-RU" sz="1200" b="1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D5DB0D-C549-007E-7A18-014779B2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129056"/>
            <a:ext cx="10559824" cy="939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Первичное выявление БСК на </a:t>
            </a: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100 тыс. прошедших ПМО и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диспансеризацию за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4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месяца  2024 года </a:t>
            </a:r>
            <a:b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36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МО достигли значений выше среднего показателя по краю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FF62E8-904A-B9FA-F8B5-06F5FAA17EB2}"/>
              </a:ext>
            </a:extLst>
          </p:cNvPr>
          <p:cNvSpPr txBox="1"/>
          <p:nvPr/>
        </p:nvSpPr>
        <p:spPr>
          <a:xfrm>
            <a:off x="2016068" y="1209037"/>
            <a:ext cx="7259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М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едицинские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организации  с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наибольшими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показателями частоты первичного выявления БСК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на 100 тыс. прошедших ПМО и диспансеризацию)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8C9A4D-8FBC-B96C-9E81-E1A35C5ACF56}"/>
              </a:ext>
            </a:extLst>
          </p:cNvPr>
          <p:cNvSpPr txBox="1"/>
          <p:nvPr/>
        </p:nvSpPr>
        <p:spPr>
          <a:xfrm>
            <a:off x="2436061" y="4328985"/>
            <a:ext cx="6460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М</a:t>
            </a:r>
            <a:r>
              <a:rPr lang="ru-RU" sz="16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едицинские </a:t>
            </a:r>
            <a:r>
              <a:rPr lang="ru-RU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организации  с </a:t>
            </a:r>
            <a:r>
              <a:rPr lang="ru-RU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наименьшими </a:t>
            </a:r>
            <a:r>
              <a:rPr lang="ru-RU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показателями частоты первичного выявления БСК </a:t>
            </a:r>
            <a:endParaRPr lang="ru-RU" sz="1600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(</a:t>
            </a:r>
            <a:r>
              <a:rPr lang="ru-RU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на 100 тыс. прошедших ПМО и диспансеризацию)</a:t>
            </a:r>
            <a:endParaRPr lang="ru-RU" sz="1600" b="1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1070772" y="76201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xmlns="" id="{41D750E3-119A-A92D-D40E-9314D8C72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955019"/>
              </p:ext>
            </p:extLst>
          </p:nvPr>
        </p:nvGraphicFramePr>
        <p:xfrm>
          <a:off x="816088" y="1869026"/>
          <a:ext cx="10679822" cy="244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Объект 5">
            <a:extLst>
              <a:ext uri="{FF2B5EF4-FFF2-40B4-BE49-F238E27FC236}">
                <a16:creationId xmlns="" xmlns:a16="http://schemas.microsoft.com/office/drawing/2014/main" id="{F77613B1-62C2-C1DB-17BD-B64066A94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354436"/>
              </p:ext>
            </p:extLst>
          </p:nvPr>
        </p:nvGraphicFramePr>
        <p:xfrm>
          <a:off x="756089" y="5108972"/>
          <a:ext cx="10799820" cy="1912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 flipV="1">
            <a:off x="9875937" y="1029040"/>
            <a:ext cx="1979967" cy="11339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EFB957C-3103-6CF1-9B3C-DB451713A361}"/>
              </a:ext>
            </a:extLst>
          </p:cNvPr>
          <p:cNvSpPr txBox="1"/>
          <p:nvPr/>
        </p:nvSpPr>
        <p:spPr>
          <a:xfrm>
            <a:off x="9995935" y="1149038"/>
            <a:ext cx="1799970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4 </a:t>
            </a:r>
            <a:r>
              <a:rPr lang="ru-RU" sz="1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002</a:t>
            </a:r>
            <a:r>
              <a:rPr lang="en-US" sz="1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на 100 тыс. прошедших ПМО и диспансеризацию-</a:t>
            </a:r>
            <a:r>
              <a:rPr lang="en-US" sz="12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показатель </a:t>
            </a:r>
            <a:r>
              <a:rPr lang="ru-RU" sz="1200" b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по КК</a:t>
            </a:r>
          </a:p>
        </p:txBody>
      </p:sp>
    </p:spTree>
    <p:extLst>
      <p:ext uri="{BB962C8B-B14F-4D97-AF65-F5344CB8AC3E}">
        <p14:creationId xmlns:p14="http://schemas.microsoft.com/office/powerpoint/2010/main" val="20416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068" y="669046"/>
            <a:ext cx="7259879" cy="779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         </a:t>
            </a:r>
            <a:r>
              <a:rPr lang="ru-RU" sz="27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Отсутствует первичное выявление БСК</a:t>
            </a:r>
            <a:br>
              <a:rPr lang="ru-RU" sz="27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за </a:t>
            </a:r>
            <a:r>
              <a:rPr lang="ru-RU" sz="27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4 </a:t>
            </a:r>
            <a:r>
              <a:rPr lang="ru-RU" sz="27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мес. 2024 г в </a:t>
            </a:r>
            <a:r>
              <a:rPr lang="ru-RU" sz="2700" b="1" dirty="0" smtClean="0">
                <a:solidFill>
                  <a:srgbClr val="C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4</a:t>
            </a:r>
            <a:r>
              <a:rPr lang="ru-RU" sz="27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МО</a:t>
            </a:r>
            <a:endParaRPr lang="ru-RU" sz="2700" b="1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70506"/>
              </p:ext>
            </p:extLst>
          </p:nvPr>
        </p:nvGraphicFramePr>
        <p:xfrm>
          <a:off x="2076067" y="2109022"/>
          <a:ext cx="7679872" cy="4336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948"/>
                <a:gridCol w="2279962"/>
                <a:gridCol w="2279962"/>
              </a:tblGrid>
              <a:tr h="1186798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МО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Количество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прошедших ПМО и ДОГВН 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Количество впервые выявленных БСК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9268"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Гулькевичская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ЦРБ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12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583 чел.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        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6119"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ГП № 12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г.Краснодара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    </a:t>
                      </a:r>
                    </a:p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007 чел.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lvl="1" algn="just"/>
                      <a:endParaRPr lang="ru-RU" sz="16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        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5546"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Успенская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ЦРБ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      </a:t>
                      </a:r>
                    </a:p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952 чел.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lvl="1" algn="just"/>
                      <a:endParaRPr lang="ru-RU" sz="16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        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24433"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ГБ № 8 г.Сочи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      </a:t>
                      </a:r>
                    </a:p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 1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340 чел.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        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0415928" y="429050"/>
            <a:ext cx="13092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D5DB0D-C549-007E-7A18-014779B2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97" y="249053"/>
            <a:ext cx="11305716" cy="1242181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Первичное выявление ЗНО на 100 тыс. прошедших ПМО и диспансеризацию</a:t>
            </a: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за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4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месяца  2024г</a:t>
            </a:r>
            <a:r>
              <a:rPr 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(</a:t>
            </a:r>
            <a:r>
              <a:rPr lang="ru-RU" sz="1800" b="1" dirty="0" smtClean="0">
                <a:solidFill>
                  <a:srgbClr val="C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30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МО достигли значений выше среднего показателя по краю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F77613B1-62C2-C1DB-17BD-B64066A94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327613"/>
              </p:ext>
            </p:extLst>
          </p:nvPr>
        </p:nvGraphicFramePr>
        <p:xfrm>
          <a:off x="696090" y="4568981"/>
          <a:ext cx="10559824" cy="190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FF62E8-904A-B9FA-F8B5-06F5FAA17EB2}"/>
              </a:ext>
            </a:extLst>
          </p:cNvPr>
          <p:cNvSpPr txBox="1"/>
          <p:nvPr/>
        </p:nvSpPr>
        <p:spPr>
          <a:xfrm>
            <a:off x="2256064" y="1509032"/>
            <a:ext cx="75232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медицинские организации  с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наибольшими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показателями частоты первичного выявления ЗНО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 100 тыс. прошедших ПМО и диспансеризацию)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8C9A4D-8FBC-B96C-9E81-E1A35C5ACF56}"/>
              </a:ext>
            </a:extLst>
          </p:cNvPr>
          <p:cNvSpPr txBox="1"/>
          <p:nvPr/>
        </p:nvSpPr>
        <p:spPr>
          <a:xfrm>
            <a:off x="2076067" y="3788994"/>
            <a:ext cx="72597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медицинские организации  с </a:t>
            </a:r>
            <a:r>
              <a:rPr lang="ru-RU" b="1" dirty="0">
                <a:solidFill>
                  <a:srgbClr val="C00000"/>
                </a:solidFill>
              </a:rPr>
              <a:t>наименьшим </a:t>
            </a:r>
            <a:r>
              <a:rPr lang="ru-RU" dirty="0">
                <a:solidFill>
                  <a:srgbClr val="C00000"/>
                </a:solidFill>
              </a:rPr>
              <a:t>показателями частоты первичного выявления ЗНО 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dirty="0">
                <a:solidFill>
                  <a:srgbClr val="C00000"/>
                </a:solidFill>
              </a:rPr>
              <a:t>на 100 тыс. прошедших ПМО и диспансеризацию)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1004062" y="101600"/>
            <a:ext cx="10941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5">
            <a:extLst>
              <a:ext uri="{FF2B5EF4-FFF2-40B4-BE49-F238E27FC236}">
                <a16:creationId xmlns="" xmlns:a16="http://schemas.microsoft.com/office/drawing/2014/main" id="{41D750E3-119A-A92D-D40E-9314D8C72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835339"/>
              </p:ext>
            </p:extLst>
          </p:nvPr>
        </p:nvGraphicFramePr>
        <p:xfrm>
          <a:off x="456094" y="1329035"/>
          <a:ext cx="10703720" cy="275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6047" y="6128955"/>
            <a:ext cx="5395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В Times New Roman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dirty="0" smtClean="0">
                <a:solidFill>
                  <a:srgbClr val="C00000"/>
                </a:solidFill>
                <a:latin typeface="В Times New Roman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ru-RU" dirty="0" smtClean="0">
                <a:solidFill>
                  <a:srgbClr val="002060"/>
                </a:solidFill>
                <a:latin typeface="В Times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В Times New Roman"/>
                <a:ea typeface="Calibri" panose="020F0502020204030204" pitchFamily="34" charset="0"/>
                <a:cs typeface="Times New Roman" panose="02020603050405020304" pitchFamily="18" charset="0"/>
              </a:rPr>
              <a:t>МО отсутствует первичное выявление ЗНО</a:t>
            </a:r>
            <a:endParaRPr lang="ru-RU" dirty="0"/>
          </a:p>
        </p:txBody>
      </p:sp>
      <p:sp>
        <p:nvSpPr>
          <p:cNvPr id="20" name="Прямоугольник: скругленные углы 12">
            <a:extLst>
              <a:ext uri="{FF2B5EF4-FFF2-40B4-BE49-F238E27FC236}">
                <a16:creationId xmlns="" xmlns:a16="http://schemas.microsoft.com/office/drawing/2014/main" id="{2C3BB821-61AF-955F-CDFF-4DCB58B7BD64}"/>
              </a:ext>
            </a:extLst>
          </p:cNvPr>
          <p:cNvSpPr/>
          <p:nvPr/>
        </p:nvSpPr>
        <p:spPr>
          <a:xfrm>
            <a:off x="10295930" y="909042"/>
            <a:ext cx="1619973" cy="16799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EFB957C-3103-6CF1-9B3C-DB451713A361}"/>
              </a:ext>
            </a:extLst>
          </p:cNvPr>
          <p:cNvSpPr txBox="1"/>
          <p:nvPr/>
        </p:nvSpPr>
        <p:spPr>
          <a:xfrm>
            <a:off x="10295930" y="849043"/>
            <a:ext cx="1559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1</a:t>
            </a:r>
            <a:r>
              <a:rPr lang="ru-RU" sz="1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13,4 </a:t>
            </a:r>
            <a:endParaRPr lang="ru-RU" sz="1400" b="1" dirty="0" smtClean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на 100 тыс. прошедших ПМО и диспансеризацию   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показатель </a:t>
            </a:r>
            <a:r>
              <a:rPr lang="ru-RU" sz="1200" b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по </a:t>
            </a:r>
            <a:r>
              <a:rPr lang="ru-RU" sz="12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КК</a:t>
            </a:r>
            <a:endParaRPr lang="ru-RU" sz="1200" b="1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091" y="1890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         </a:t>
            </a:r>
            <a:r>
              <a:rPr lang="ru-RU" sz="27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Отсутствует первичное выявление </a:t>
            </a:r>
            <a:r>
              <a:rPr lang="ru-RU" sz="27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ЗНО</a:t>
            </a:r>
            <a:r>
              <a:rPr lang="ru-RU" sz="27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в </a:t>
            </a:r>
            <a:r>
              <a:rPr lang="ru-RU" sz="2700" b="1" dirty="0" smtClean="0">
                <a:solidFill>
                  <a:srgbClr val="C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14</a:t>
            </a:r>
            <a:r>
              <a:rPr lang="ru-RU" sz="2700" b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МО за 4 мес. </a:t>
            </a:r>
            <a:r>
              <a:rPr lang="ru-RU" sz="27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2024 г</a:t>
            </a:r>
            <a:endParaRPr lang="ru-RU" sz="2700" b="1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6083" y="1869026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ГБУЗ «</a:t>
            </a:r>
            <a:r>
              <a:rPr lang="ru-RU" sz="16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Белореченская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ЦРБ» МЗ КК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ГБУЗ «ГП № 8 г. Краснодара» МЗ КК</a:t>
            </a:r>
          </a:p>
          <a:p>
            <a:pPr marL="0" indent="0" fontAlgn="b"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ГБУЗ «ГП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№ 12 г. 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Краснодара» МЗ КК</a:t>
            </a:r>
            <a:endParaRPr lang="ru-RU" sz="1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indent="0" fontAlgn="b"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ГБУЗ «ГП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№ 15 г. 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Краснодара» МЗ КК</a:t>
            </a:r>
          </a:p>
          <a:p>
            <a:pPr marL="0" indent="0" fontAlgn="b"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ГБУЗ «</a:t>
            </a:r>
            <a:r>
              <a:rPr lang="ru-RU" sz="16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Лабинская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ЦРБ» МЗ КК</a:t>
            </a:r>
            <a:endParaRPr lang="ru-RU" sz="1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indent="0" fontAlgn="b"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ГБУЗ «ГП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№ 3 г. 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Новороссийска»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МЗ КК</a:t>
            </a:r>
          </a:p>
          <a:p>
            <a:pPr marL="0" indent="0" fontAlgn="b">
              <a:lnSpc>
                <a:spcPct val="150000"/>
              </a:lnSpc>
              <a:buNone/>
            </a:pP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ГБУЗ 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«ГП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№ 7 г. 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Новороссийска»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МЗ КК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Trebuchet MS" panose="020B0603020202020204" pitchFamily="34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0415928" y="429050"/>
            <a:ext cx="13092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75997" y="1809027"/>
            <a:ext cx="46199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200000"/>
              </a:lnSpc>
            </a:pP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ГБУЗ «ГП № 8 г. Новороссийска» МЗ КК</a:t>
            </a:r>
          </a:p>
          <a:p>
            <a:pPr fontAlgn="b">
              <a:lnSpc>
                <a:spcPct val="200000"/>
              </a:lnSpc>
            </a:pP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ГБУЗ «ГП № 2 г. Сочи» МЗ КК</a:t>
            </a:r>
          </a:p>
          <a:p>
            <a:pPr fontAlgn="b">
              <a:lnSpc>
                <a:spcPct val="200000"/>
              </a:lnSpc>
            </a:pP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ГБУЗ «ГБ № 8 г. Сочи» МЗ КК</a:t>
            </a:r>
          </a:p>
          <a:p>
            <a:pPr fontAlgn="b">
              <a:lnSpc>
                <a:spcPct val="200000"/>
              </a:lnSpc>
            </a:pP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ГБУЗ «Туапсинская ЦРБ № 2» МЗ КК</a:t>
            </a:r>
          </a:p>
          <a:p>
            <a:pPr fontAlgn="b">
              <a:lnSpc>
                <a:spcPct val="200000"/>
              </a:lnSpc>
            </a:pP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ГБУЗ «Туапсинская ЦРБ № 4» МЗ КК</a:t>
            </a:r>
          </a:p>
          <a:p>
            <a:pPr fontAlgn="b">
              <a:lnSpc>
                <a:spcPct val="200000"/>
              </a:lnSpc>
            </a:pP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ГБУЗ «Успенская ЦРБ» МЗ КК</a:t>
            </a:r>
          </a:p>
          <a:p>
            <a:pPr fontAlgn="b">
              <a:lnSpc>
                <a:spcPct val="200000"/>
              </a:lnSpc>
            </a:pP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ГБУЗ «</a:t>
            </a:r>
            <a:r>
              <a:rPr lang="ru-RU" sz="16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Усть-Лабинская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 ЦРБ» МЗ КК</a:t>
            </a:r>
            <a:endParaRPr lang="ru-RU" sz="1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94" y="238896"/>
            <a:ext cx="10772079" cy="79014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Охват диспансерным наблюдением пациентов </a:t>
            </a:r>
            <a:b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с впервые выявленными ХНИЗ за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4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месяца 2024 г,%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902830"/>
              </p:ext>
            </p:extLst>
          </p:nvPr>
        </p:nvGraphicFramePr>
        <p:xfrm>
          <a:off x="96100" y="1269036"/>
          <a:ext cx="12192635" cy="450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1005474" y="206778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091" y="6008957"/>
            <a:ext cx="5279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Отсутствуют впервые выявленные </a:t>
            </a:r>
            <a:r>
              <a:rPr lang="ru-RU" sz="2000" dirty="0" smtClean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ХНИЗ </a:t>
            </a:r>
            <a:r>
              <a:rPr lang="ru-RU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endParaRPr lang="ru-RU" sz="12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6004" y="6068956"/>
            <a:ext cx="2406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ГП № 12 г. 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Краснодара</a:t>
            </a:r>
            <a:r>
              <a:rPr lang="ru-RU" sz="1600" dirty="0" smtClean="0">
                <a:solidFill>
                  <a:srgbClr val="002060"/>
                </a:solidFill>
              </a:rPr>
              <a:t>,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35966" y="6068956"/>
            <a:ext cx="1619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ГБ № 8 г. 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Сочи</a:t>
            </a:r>
            <a:r>
              <a:rPr lang="ru-RU" sz="1400" dirty="0" smtClean="0">
                <a:solidFill>
                  <a:srgbClr val="002060"/>
                </a:solidFill>
              </a:rPr>
              <a:t>,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95940" y="6068956"/>
            <a:ext cx="18560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Успенская ЦРБ</a:t>
            </a:r>
          </a:p>
        </p:txBody>
      </p:sp>
    </p:spTree>
    <p:extLst>
      <p:ext uri="{BB962C8B-B14F-4D97-AF65-F5344CB8AC3E}">
        <p14:creationId xmlns:p14="http://schemas.microsoft.com/office/powerpoint/2010/main" val="5875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081" y="309052"/>
            <a:ext cx="10223156" cy="8735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Результаты проведения углубленной диспансеризации </a:t>
            </a:r>
            <a:b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по итогам 4 месяцев 2024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г</a:t>
            </a:r>
            <a:b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846661"/>
              </p:ext>
            </p:extLst>
          </p:nvPr>
        </p:nvGraphicFramePr>
        <p:xfrm>
          <a:off x="96100" y="969041"/>
          <a:ext cx="11975902" cy="444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96020" y="2349018"/>
            <a:ext cx="4411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Среднекраевой показатель </a:t>
            </a:r>
            <a:r>
              <a:rPr lang="ru-RU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40,5</a:t>
            </a:r>
            <a:r>
              <a:rPr lang="ru-RU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%</a:t>
            </a:r>
            <a:endParaRPr lang="ru-RU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6753" y="5645484"/>
            <a:ext cx="580479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59</a:t>
            </a: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 не достигли </a:t>
            </a:r>
            <a:r>
              <a:rPr lang="ru-RU" sz="2000" dirty="0" err="1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среднекраевого</a:t>
            </a:r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показателя</a:t>
            </a:r>
            <a:endParaRPr lang="ru-RU" sz="20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83616" y="4736757"/>
            <a:ext cx="9560600" cy="1594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1FFA447D-A55B-B327-8032-DBAE54EAE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23022"/>
              </p:ext>
            </p:extLst>
          </p:nvPr>
        </p:nvGraphicFramePr>
        <p:xfrm>
          <a:off x="697074" y="4832059"/>
          <a:ext cx="11494926" cy="1881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4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8159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Направлены на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II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этап    </a:t>
                      </a:r>
                      <a:r>
                        <a:rPr lang="ru-RU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r>
                        <a:rPr lang="ru-RU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319</a:t>
                      </a:r>
                      <a:r>
                        <a:rPr lang="ru-RU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человек </a:t>
                      </a:r>
                      <a:r>
                        <a:rPr lang="ru-RU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ru-RU" sz="20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16,9% </a:t>
                      </a:r>
                      <a:r>
                        <a:rPr lang="ru-RU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от прошедших </a:t>
                      </a:r>
                      <a:r>
                        <a:rPr lang="ru-RU" sz="20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этап УД)</a:t>
                      </a:r>
                      <a:endParaRPr lang="ru-RU" sz="20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ru-RU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Прошли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этап    </a:t>
                      </a: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12 323 </a:t>
                      </a: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человека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60,6%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направленных на 2 этап)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78391" y="2519565"/>
            <a:ext cx="7114774" cy="12589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19537" y="1162091"/>
            <a:ext cx="4809693" cy="8688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9054"/>
            <a:ext cx="11815804" cy="8399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Результаты </a:t>
            </a: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проведения углубленной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диспансеризации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по итогам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4 месяцев 2024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г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30779" y="1256868"/>
            <a:ext cx="3694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Факт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120 489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51142" y="1394342"/>
            <a:ext cx="1434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40,5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%)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1FFA447D-A55B-B327-8032-DBAE54EAE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65980"/>
              </p:ext>
            </p:extLst>
          </p:nvPr>
        </p:nvGraphicFramePr>
        <p:xfrm>
          <a:off x="576092" y="2589014"/>
          <a:ext cx="9899835" cy="2141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98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41837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1-я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 категория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ru-RU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</a:t>
                      </a:r>
                      <a:r>
                        <a:rPr lang="ru-RU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219</a:t>
                      </a:r>
                      <a:r>
                        <a:rPr lang="ru-RU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человек </a:t>
                      </a:r>
                      <a:r>
                        <a:rPr lang="ru-RU" sz="20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ru-RU" sz="20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31,7%)</a:t>
                      </a:r>
                      <a:endParaRPr lang="ru-RU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sz="18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2-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категория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803</a:t>
                      </a:r>
                      <a:r>
                        <a:rPr lang="ru-RU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человека </a:t>
                      </a:r>
                      <a:r>
                        <a:rPr lang="ru-RU" sz="20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46,3%)</a:t>
                      </a:r>
                      <a:endParaRPr lang="ru-RU" sz="20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иные категории </a:t>
                      </a: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(по инициативе</a:t>
                      </a:r>
                      <a:r>
                        <a:rPr lang="ru-RU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граждан</a:t>
                      </a:r>
                      <a:r>
                        <a:rPr lang="ru-RU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26 467 человек </a:t>
                      </a:r>
                      <a:r>
                        <a:rPr lang="ru-RU" sz="2000" b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22,0%)</a:t>
                      </a:r>
                      <a:endParaRPr lang="ru-RU" sz="20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57940" y="1197536"/>
            <a:ext cx="3478837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 на 2024 г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297 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279</a:t>
            </a:r>
            <a:endParaRPr lang="ru-RU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90" y="549048"/>
            <a:ext cx="10713314" cy="126204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Охват граждан профилактическими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медицинскими осмотрами 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диспансеризацией,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от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общего числа населения,%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endParaRPr lang="ru-RU" sz="24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645946"/>
              </p:ext>
            </p:extLst>
          </p:nvPr>
        </p:nvGraphicFramePr>
        <p:xfrm>
          <a:off x="456094" y="1989024"/>
          <a:ext cx="11159813" cy="4145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948"/>
                <a:gridCol w="1154071"/>
                <a:gridCol w="1246527"/>
                <a:gridCol w="1045056"/>
                <a:gridCol w="1106878"/>
                <a:gridCol w="1184706"/>
                <a:gridCol w="1392860"/>
                <a:gridCol w="909767"/>
              </a:tblGrid>
              <a:tr h="1219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2023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план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(4 месяца)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2030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359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Охват граждан профилактическими медицинскими осмотрами и диспансеризацией, от общего числа населения,%  по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КК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Calibri" panose="020F0502020204030204" pitchFamily="34" charset="0"/>
                        </a:rPr>
                        <a:t>41,8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47,4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54,8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61,6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854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Охват граждан профилактическими медицинскими осмотрами и диспансеризацией, от общего числа населения,% по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РФ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47,2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34,7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46,3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63,7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70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1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D3359F23-15CC-3BC4-144E-6C0AAF4ECB0E}"/>
              </a:ext>
            </a:extLst>
          </p:cNvPr>
          <p:cNvSpPr/>
          <p:nvPr/>
        </p:nvSpPr>
        <p:spPr>
          <a:xfrm>
            <a:off x="6575992" y="1629030"/>
            <a:ext cx="4979917" cy="13199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260F0A4D-3054-AD9C-D02D-50A75B182D01}"/>
              </a:ext>
            </a:extLst>
          </p:cNvPr>
          <p:cNvSpPr/>
          <p:nvPr/>
        </p:nvSpPr>
        <p:spPr>
          <a:xfrm>
            <a:off x="756089" y="1629030"/>
            <a:ext cx="4859919" cy="13199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F23DAB-C3FB-D3F5-5A5A-9014D62F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96" y="549048"/>
            <a:ext cx="11328134" cy="6608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Результаты проведения углубленной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диспансеризации</a:t>
            </a:r>
            <a:b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по итогам 4 мес.2024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г 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46EAC774-2200-0F9E-6D58-D6C32E7712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72310"/>
              </p:ext>
            </p:extLst>
          </p:nvPr>
        </p:nvGraphicFramePr>
        <p:xfrm>
          <a:off x="696090" y="3728995"/>
          <a:ext cx="4571521" cy="2459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4C87026-FDD1-551C-3E18-8681522268BE}"/>
              </a:ext>
            </a:extLst>
          </p:cNvPr>
          <p:cNvSpPr txBox="1"/>
          <p:nvPr/>
        </p:nvSpPr>
        <p:spPr>
          <a:xfrm>
            <a:off x="6455994" y="1749028"/>
            <a:ext cx="5039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Количество лиц, подлежащих диспансерному наблюдению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noProof="0" dirty="0" smtClean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46 608</a:t>
            </a:r>
            <a:r>
              <a:rPr lang="ru-RU" b="1" dirty="0" smtClean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человек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38,7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%)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DD8D4F-59A3-287E-E3D2-CBF599C00289}"/>
              </a:ext>
            </a:extLst>
          </p:cNvPr>
          <p:cNvSpPr txBox="1"/>
          <p:nvPr/>
        </p:nvSpPr>
        <p:spPr>
          <a:xfrm>
            <a:off x="696090" y="1869026"/>
            <a:ext cx="4979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Распределение</a:t>
            </a:r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граждан, </a:t>
            </a:r>
            <a:r>
              <a:rPr lang="ru-RU" b="1" dirty="0" smtClean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прошедших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УД 1</a:t>
            </a:r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по группам состояния здоровья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5">
            <a:extLst>
              <a:ext uri="{FF2B5EF4-FFF2-40B4-BE49-F238E27FC236}">
                <a16:creationId xmlns="" xmlns:a16="http://schemas.microsoft.com/office/drawing/2014/main" id="{B5995EDF-054F-25FB-8361-A1C5AF625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978337"/>
              </p:ext>
            </p:extLst>
          </p:nvPr>
        </p:nvGraphicFramePr>
        <p:xfrm>
          <a:off x="6335996" y="3788994"/>
          <a:ext cx="5445760" cy="244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635991" y="3069006"/>
            <a:ext cx="5096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Распределение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лиц, подлежащих Д наблюдению,</a:t>
            </a:r>
          </a:p>
          <a:p>
            <a:pPr lvl="0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по категориям приоритета:</a:t>
            </a:r>
          </a:p>
        </p:txBody>
      </p:sp>
    </p:spTree>
    <p:extLst>
      <p:ext uri="{BB962C8B-B14F-4D97-AF65-F5344CB8AC3E}">
        <p14:creationId xmlns:p14="http://schemas.microsoft.com/office/powerpoint/2010/main" val="41029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83" y="78904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Результаты проведения диспансеризации</a:t>
            </a:r>
            <a:br>
              <a:rPr lang="ru-RU" sz="3200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по оценке репродуктивного здоровья </a:t>
            </a:r>
            <a:br>
              <a:rPr lang="ru-RU" sz="3200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по итогам 4 мес.2024 г</a:t>
            </a:r>
            <a:endParaRPr lang="ru-RU" sz="32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213488"/>
              </p:ext>
            </p:extLst>
          </p:nvPr>
        </p:nvGraphicFramePr>
        <p:xfrm>
          <a:off x="1836071" y="2649013"/>
          <a:ext cx="8399860" cy="3059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931"/>
                <a:gridCol w="2219964"/>
                <a:gridCol w="2099965"/>
              </a:tblGrid>
              <a:tr h="8999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Этапы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диспансеризации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Женщины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Мужчины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799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Прошли 1 этап диспансеризации по оценке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репродуктивного здоровья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4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584</a:t>
                      </a:r>
                      <a:endParaRPr lang="ru-RU" sz="18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3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324</a:t>
                      </a:r>
                      <a:endParaRPr lang="ru-RU" sz="18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799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Направлены на 2 этап диспансеризации по оценке репродуктивного здоровья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283</a:t>
                      </a:r>
                      <a:endParaRPr lang="ru-RU" sz="18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117</a:t>
                      </a:r>
                      <a:endParaRPr lang="ru-RU" sz="18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262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087" y="2490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Диспансеризация по оценке репродуктивного здоровья </a:t>
            </a:r>
            <a:r>
              <a:rPr lang="ru-RU" sz="3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проводится с целью выявления у граждан заболеваний или состояний, которые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могут повлиять на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беременность и последующее течение беременности, родов и послеродового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периода,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а также факторов риска их развития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63" t="-1172" r="363" b="1172"/>
          <a:stretch/>
        </p:blipFill>
        <p:spPr>
          <a:xfrm>
            <a:off x="1056084" y="1689029"/>
            <a:ext cx="10079832" cy="4679921"/>
          </a:xfrm>
          <a:prstGeom prst="rect">
            <a:avLst/>
          </a:prstGeom>
          <a:effectLst>
            <a:glow rad="127000">
              <a:srgbClr val="FFCCCC"/>
            </a:glow>
          </a:effectLst>
        </p:spPr>
      </p:pic>
    </p:spTree>
    <p:extLst>
      <p:ext uri="{BB962C8B-B14F-4D97-AF65-F5344CB8AC3E}">
        <p14:creationId xmlns:p14="http://schemas.microsoft.com/office/powerpoint/2010/main" val="382976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8F8358A-C836-0FA2-94AA-BA7E5C45E1E9}"/>
              </a:ext>
            </a:extLst>
          </p:cNvPr>
          <p:cNvSpPr/>
          <p:nvPr/>
        </p:nvSpPr>
        <p:spPr>
          <a:xfrm>
            <a:off x="336096" y="4328985"/>
            <a:ext cx="4799920" cy="24322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Укомплектованность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по Российской Федерации:</a:t>
            </a:r>
          </a:p>
          <a:p>
            <a:endParaRPr lang="ru-RU" sz="1600" b="1" i="1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Врачи – 70,6%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Средний м/п – 82,3%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5851334-8FE5-56B7-ED4A-DE13ADC1B3F2}"/>
              </a:ext>
            </a:extLst>
          </p:cNvPr>
          <p:cNvSpPr/>
          <p:nvPr/>
        </p:nvSpPr>
        <p:spPr>
          <a:xfrm>
            <a:off x="336096" y="789044"/>
            <a:ext cx="11654287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00D6B6-136E-2A42-DCB9-5F48146FC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96" y="69056"/>
            <a:ext cx="11099815" cy="6230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Подразделения службы медицинской профилактики. Кадры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7BEABD-7353-7C4C-0ACE-4D41221D9247}"/>
              </a:ext>
            </a:extLst>
          </p:cNvPr>
          <p:cNvSpPr txBox="1"/>
          <p:nvPr/>
        </p:nvSpPr>
        <p:spPr>
          <a:xfrm>
            <a:off x="1116083" y="909042"/>
            <a:ext cx="10291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Медицинская профилактика в организациях ПМСП</a:t>
            </a:r>
            <a:endParaRPr lang="ru-RU" sz="2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A935DD8-8459-FC0A-46B5-D49FD98BF7CA}"/>
              </a:ext>
            </a:extLst>
          </p:cNvPr>
          <p:cNvSpPr/>
          <p:nvPr/>
        </p:nvSpPr>
        <p:spPr>
          <a:xfrm>
            <a:off x="336096" y="1869026"/>
            <a:ext cx="3359944" cy="12155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11BB1AC-1BCA-05D6-08BF-A98470D73764}"/>
              </a:ext>
            </a:extLst>
          </p:cNvPr>
          <p:cNvSpPr/>
          <p:nvPr/>
        </p:nvSpPr>
        <p:spPr>
          <a:xfrm>
            <a:off x="4176032" y="1869026"/>
            <a:ext cx="3539941" cy="11999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D2340C6-A3E0-856E-8B94-B208F8599CE2}"/>
              </a:ext>
            </a:extLst>
          </p:cNvPr>
          <p:cNvSpPr/>
          <p:nvPr/>
        </p:nvSpPr>
        <p:spPr>
          <a:xfrm>
            <a:off x="8195965" y="1869026"/>
            <a:ext cx="3779937" cy="11999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3A832E-AE4A-ED58-75CC-312B178201A2}"/>
              </a:ext>
            </a:extLst>
          </p:cNvPr>
          <p:cNvSpPr txBox="1"/>
          <p:nvPr/>
        </p:nvSpPr>
        <p:spPr>
          <a:xfrm>
            <a:off x="816088" y="2049023"/>
            <a:ext cx="2455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Кабинеты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0704EF8-DC04-F444-2EDF-CE3F912B691B}"/>
              </a:ext>
            </a:extLst>
          </p:cNvPr>
          <p:cNvSpPr txBox="1"/>
          <p:nvPr/>
        </p:nvSpPr>
        <p:spPr>
          <a:xfrm>
            <a:off x="4536026" y="1989024"/>
            <a:ext cx="2899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Отделения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E398C07-AA91-E7A7-3232-71E1F71047FE}"/>
              </a:ext>
            </a:extLst>
          </p:cNvPr>
          <p:cNvSpPr txBox="1"/>
          <p:nvPr/>
        </p:nvSpPr>
        <p:spPr>
          <a:xfrm>
            <a:off x="8435961" y="1989024"/>
            <a:ext cx="3236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Центры здоровья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5293F61-8788-9E6D-38EF-0F0BAFE1D4A0}"/>
              </a:ext>
            </a:extLst>
          </p:cNvPr>
          <p:cNvSpPr txBox="1"/>
          <p:nvPr/>
        </p:nvSpPr>
        <p:spPr>
          <a:xfrm>
            <a:off x="6036001" y="4328985"/>
            <a:ext cx="5699905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Укомплектованность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по Краснодарскому краю </a:t>
            </a:r>
          </a:p>
          <a:p>
            <a:pPr algn="ctr"/>
            <a:endParaRPr lang="ru-RU" sz="16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Врачи </a:t>
            </a:r>
            <a:endParaRPr lang="ru-RU" sz="1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r>
              <a:rPr lang="ru-RU" sz="1600" b="1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                           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69 % (94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физ.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лица)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           Врачебные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ставки не заняты в 5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ОМП и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5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КМП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u-RU" sz="1600" b="1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Средний медицинский персонал </a:t>
            </a:r>
            <a:endParaRPr lang="ru-RU" sz="1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r>
              <a:rPr lang="ru-RU" sz="1600" b="1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                           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70,5 %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167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физ.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лиц)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 Соответствующие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ставки не заняты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в 4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ОМП и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5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КМП</a:t>
            </a:r>
          </a:p>
          <a:p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1B045E7-D7F2-6563-924D-5BA5BB08E375}"/>
              </a:ext>
            </a:extLst>
          </p:cNvPr>
          <p:cNvSpPr txBox="1"/>
          <p:nvPr/>
        </p:nvSpPr>
        <p:spPr>
          <a:xfrm>
            <a:off x="336096" y="3369001"/>
            <a:ext cx="5578391" cy="935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66 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МО 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количество 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выделенных врачебных ставок в штатном расписании не соответствуют рекомендациям Приказа МЗ РФ № 1177н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C14AADB-B987-1CB2-E1EA-F5BEBE191AD4}"/>
              </a:ext>
            </a:extLst>
          </p:cNvPr>
          <p:cNvSpPr txBox="1"/>
          <p:nvPr/>
        </p:nvSpPr>
        <p:spPr>
          <a:xfrm>
            <a:off x="5916003" y="3369001"/>
            <a:ext cx="56399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01.01.2024 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- 73 ОМП (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изменения 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за 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2023 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год: в </a:t>
            </a:r>
            <a:r>
              <a:rPr lang="ru-RU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Отрадненской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ЦРБ вместо ОМП стало КМП;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в Темрюкской ЦРБ не стало КМП  </a:t>
            </a:r>
            <a:endParaRPr 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FD8C8993-38D4-094A-DBDF-2CAC4795300C}"/>
              </a:ext>
            </a:extLst>
          </p:cNvPr>
          <p:cNvSpPr txBox="1">
            <a:spLocks/>
          </p:cNvSpPr>
          <p:nvPr/>
        </p:nvSpPr>
        <p:spPr>
          <a:xfrm>
            <a:off x="11059062" y="101537"/>
            <a:ext cx="1015041" cy="423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70 за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3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B87E80B2-4CE1-4D9C-4C51-3F1177A3B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29" t="6883" r="26407" b="6857"/>
          <a:stretch/>
        </p:blipFill>
        <p:spPr bwMode="auto">
          <a:xfrm>
            <a:off x="4536026" y="1329035"/>
            <a:ext cx="2932709" cy="427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6585"/>
            <a:ext cx="10515600" cy="6983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Первоочередные меры по повышению охвата и эффективности профилактических мероприятий 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1FFA447D-A55B-B327-8032-DBAE54EAE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257591"/>
              </p:ext>
            </p:extLst>
          </p:nvPr>
        </p:nvGraphicFramePr>
        <p:xfrm>
          <a:off x="156099" y="1029040"/>
          <a:ext cx="4079933" cy="625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25073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Укомплектование</a:t>
                      </a:r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службы медицинской профилактики (в соответствии с приказом Минздрава России от 29.10.2020 № 1177н)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2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Увеличение охвата диспансеризацией и ПМО</a:t>
                      </a:r>
                      <a:r>
                        <a:rPr lang="ru-RU" sz="12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в      том</a:t>
                      </a:r>
                      <a:r>
                        <a:rPr lang="ru-RU" sz="12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числе</a:t>
                      </a:r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, не посещавших медицинские организации в  2 и более года, направления на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 углубленную диспансеризацию (УД) </a:t>
                      </a:r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пациентов,  обратившихся к врачу-терапевту с профилактической целью,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переболевших COVID-19, </a:t>
                      </a:r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но не прошедших УД </a:t>
                      </a:r>
                      <a:endParaRPr lang="ru-RU" sz="12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Повышение качества </a:t>
                      </a:r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проведения ПМО и ДОГВН (выявление факторов риска ХНИЗ и первичной заболеваемости, направление на 2 этап диспансеризации и на УПК)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Обеспечить доступность записи </a:t>
                      </a:r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на профилактические мероприятия с использованием ЕПГУ, в том числе доступность записи в вечернее время и в выходные дни во всех медицинских организациях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2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Активное привлечение населения </a:t>
                      </a:r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на профилактические мероприятия путем информирования о работе мед. организации, в </a:t>
                      </a:r>
                      <a:r>
                        <a:rPr lang="ru-RU" sz="12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т.ч</a:t>
                      </a:r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. на сайте МО, в СМИ  об</a:t>
                      </a:r>
                      <a:r>
                        <a:rPr lang="ru-RU" sz="12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объемах и порядке проведения исследований ПМО и ДОГВН, 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визуальная агитация.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955969" y="1509032"/>
            <a:ext cx="40802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Обеспечение качества проведения профилактических мероприятий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путем усиления контроля за соблюдением этапности 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полноты </a:t>
            </a:r>
            <a:r>
              <a:rPr lang="ru-RU" sz="1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диспансеризации с учетом </a:t>
            </a:r>
            <a:r>
              <a:rPr lang="ru-RU" sz="12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приоритизации</a:t>
            </a:r>
            <a:r>
              <a:rPr lang="ru-RU" sz="1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, особое внимание уделив лицам трудоспособного возраста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Взаимодействие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с предприятиями и организациями, в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т.ч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. в рамках корпоративных программ.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rebuchet MS" panose="020B0603020202020204" pitchFamily="34" charset="0"/>
              </a:rPr>
              <a:t>Обеспечить проведение профилактических мероприятий в </a:t>
            </a:r>
            <a:r>
              <a:rPr lang="ru-RU" sz="1200" b="1" dirty="0">
                <a:solidFill>
                  <a:srgbClr val="002060"/>
                </a:solidFill>
                <a:latin typeface="Trebuchet MS" panose="020B0603020202020204" pitchFamily="34" charset="0"/>
              </a:rPr>
              <a:t>организованных коллективах </a:t>
            </a:r>
            <a:r>
              <a:rPr lang="ru-RU" sz="1200" dirty="0">
                <a:solidFill>
                  <a:srgbClr val="002060"/>
                </a:solidFill>
                <a:latin typeface="Trebuchet MS" panose="020B0603020202020204" pitchFamily="34" charset="0"/>
              </a:rPr>
              <a:t>с целью увеличения охвата населения и снижения смертности лиц трудоспособного </a:t>
            </a:r>
            <a:r>
              <a:rPr lang="ru-RU" sz="1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возраста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Формирование настороженности к заболеваниям,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лидирующим в структуре смертности, как у медицинских работников, так и у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населения (БСК, ЗНО).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Эффективное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функционирование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мобильных медицинских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бригад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; проведение ПМО и 1 этапа ДОГВН сельским жителям в условиях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ФАПов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и врачебных амбулаторий.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76057" y="2529015"/>
            <a:ext cx="71126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Благодарим  </a:t>
            </a:r>
          </a:p>
          <a:p>
            <a:pPr algn="ctr"/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за внимание !</a:t>
            </a:r>
            <a:endParaRPr lang="ru-RU" sz="5400" b="1" i="1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16088" y="5228970"/>
            <a:ext cx="11272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человека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16033" y="5228970"/>
            <a:ext cx="945660" cy="276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человек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79E428-B84C-1DE1-3BAE-1F1179394807}"/>
              </a:ext>
            </a:extLst>
          </p:cNvPr>
          <p:cNvSpPr txBox="1"/>
          <p:nvPr/>
        </p:nvSpPr>
        <p:spPr>
          <a:xfrm>
            <a:off x="6605691" y="4421174"/>
            <a:ext cx="47837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</a:t>
            </a:r>
            <a:r>
              <a:rPr lang="ru-RU" b="1" dirty="0" smtClean="0">
                <a:solidFill>
                  <a:srgbClr val="002060"/>
                </a:solidFill>
              </a:rPr>
              <a:t>аселение </a:t>
            </a:r>
            <a:r>
              <a:rPr lang="ru-RU" b="1" dirty="0">
                <a:solidFill>
                  <a:srgbClr val="002060"/>
                </a:solidFill>
              </a:rPr>
              <a:t>старше 18 лет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908 306 </a:t>
            </a:r>
            <a:r>
              <a:rPr lang="ru-RU" b="1" dirty="0" smtClean="0">
                <a:solidFill>
                  <a:srgbClr val="002060"/>
                </a:solidFill>
              </a:rPr>
              <a:t>человек, кроме того, предварительные и периодические осмотры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38 888 </a:t>
            </a:r>
            <a:r>
              <a:rPr lang="ru-RU" b="1" dirty="0" smtClean="0">
                <a:solidFill>
                  <a:srgbClr val="002060"/>
                </a:solidFill>
              </a:rPr>
              <a:t>человек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CAAE4A-2CDF-5FD6-415B-A3BA19899E1C}"/>
              </a:ext>
            </a:extLst>
          </p:cNvPr>
          <p:cNvSpPr txBox="1"/>
          <p:nvPr/>
        </p:nvSpPr>
        <p:spPr>
          <a:xfrm>
            <a:off x="7567433" y="1942062"/>
            <a:ext cx="2265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1 492 632 </a:t>
            </a:r>
            <a:r>
              <a:rPr lang="ru-RU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ru-RU" sz="3200" b="1" i="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0923962" y="331573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6086" y="4508982"/>
            <a:ext cx="1039067" cy="655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2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920 253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6037" y="4448983"/>
            <a:ext cx="1755964" cy="72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ФАКТ</a:t>
            </a:r>
            <a:r>
              <a:rPr lang="ru-RU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март 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908 </a:t>
            </a:r>
            <a:r>
              <a:rPr lang="ru-RU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306</a:t>
            </a:r>
            <a:endParaRPr lang="ru-RU" sz="1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11" y="3608996"/>
            <a:ext cx="653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Детей от 0 до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 -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545 438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человек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35986" y="2469016"/>
            <a:ext cx="35509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человека прошли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рофилактические мероприятия,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том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числе: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030009084"/>
              </p:ext>
            </p:extLst>
          </p:nvPr>
        </p:nvGraphicFramePr>
        <p:xfrm>
          <a:off x="276097" y="2829010"/>
          <a:ext cx="5405718" cy="181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256064" y="4508982"/>
            <a:ext cx="1855540" cy="1322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</a:t>
            </a:r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апрель</a:t>
            </a:r>
            <a:r>
              <a:rPr lang="ru-RU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1 009 509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человек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356" y="17735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Доля взрослых граждан (18+) , ежегодно проходящих профилактический медицинский осмотр и (или) диспансеризацию, от общего числа населения, %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6098" y="189054"/>
            <a:ext cx="11393076" cy="138630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Результаты проведения ПМО и ДОГВН  </a:t>
            </a:r>
            <a:b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за 4 месяца 2024 г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8324" y="5881816"/>
            <a:ext cx="1140685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01.05.2024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помесячный план 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целом по Краснодарскому краю выполнен на 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90 %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075" y="669046"/>
            <a:ext cx="8879852" cy="1089856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Общие результаты  профилактических мероприятий на 01.05.2024 г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483519"/>
              </p:ext>
            </p:extLst>
          </p:nvPr>
        </p:nvGraphicFramePr>
        <p:xfrm>
          <a:off x="1596075" y="1929025"/>
          <a:ext cx="8957602" cy="381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773">
                  <a:extLst>
                    <a:ext uri="{9D8B030D-6E8A-4147-A177-3AD203B41FA5}">
                      <a16:colId xmlns="" xmlns:a16="http://schemas.microsoft.com/office/drawing/2014/main" val="1354086623"/>
                    </a:ext>
                  </a:extLst>
                </a:gridCol>
                <a:gridCol w="2220063">
                  <a:extLst>
                    <a:ext uri="{9D8B030D-6E8A-4147-A177-3AD203B41FA5}">
                      <a16:colId xmlns="" xmlns:a16="http://schemas.microsoft.com/office/drawing/2014/main" val="3643015578"/>
                    </a:ext>
                  </a:extLst>
                </a:gridCol>
                <a:gridCol w="2123365">
                  <a:extLst>
                    <a:ext uri="{9D8B030D-6E8A-4147-A177-3AD203B41FA5}">
                      <a16:colId xmlns="" xmlns:a16="http://schemas.microsoft.com/office/drawing/2014/main" val="502842701"/>
                    </a:ext>
                  </a:extLst>
                </a:gridCol>
                <a:gridCol w="2239401">
                  <a:extLst>
                    <a:ext uri="{9D8B030D-6E8A-4147-A177-3AD203B41FA5}">
                      <a16:colId xmlns="" xmlns:a16="http://schemas.microsoft.com/office/drawing/2014/main" val="385630983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Профилактическое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       мероприятие</a:t>
                      </a:r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План на 2024</a:t>
                      </a:r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Факт за 4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мес.2024</a:t>
                      </a:r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 % выполнения</a:t>
                      </a:r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5597407"/>
                  </a:ext>
                </a:extLst>
              </a:tr>
              <a:tr h="932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ПМО</a:t>
                      </a:r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656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293</a:t>
                      </a:r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192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131</a:t>
                      </a:r>
                      <a:endParaRPr lang="ru-RU" b="1" dirty="0" smtClean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29,3</a:t>
                      </a:r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5880789"/>
                  </a:ext>
                </a:extLst>
              </a:tr>
              <a:tr h="848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ДОГВН</a:t>
                      </a:r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263 960</a:t>
                      </a:r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716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175</a:t>
                      </a:r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31,6</a:t>
                      </a:r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5628285"/>
                  </a:ext>
                </a:extLst>
              </a:tr>
              <a:tr h="11191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УД</a:t>
                      </a:r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297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279</a:t>
                      </a:r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120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489</a:t>
                      </a:r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40,5</a:t>
                      </a:r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1674623"/>
                  </a:ext>
                </a:extLst>
              </a:tr>
            </a:tbl>
          </a:graphicData>
        </a:graphic>
      </p:graphicFrame>
      <p:sp>
        <p:nvSpPr>
          <p:cNvPr id="5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0955919" y="249053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AF2275-378E-0F83-3276-89FD1C7D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84" y="309052"/>
            <a:ext cx="9359845" cy="128354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55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МО </a:t>
            </a: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Краснодарского края не достигли </a:t>
            </a:r>
            <a:r>
              <a:rPr lang="ru-RU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планового </a:t>
            </a: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показателя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по профилактическим медицинским осмотрам и диспансеризации </a:t>
            </a: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на 01.05.2024 года (</a:t>
            </a:r>
            <a:r>
              <a:rPr lang="ru-RU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34,6 %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="" xmlns:a16="http://schemas.microsoft.com/office/drawing/2014/main" id="{95B9C2C5-489F-690D-7D4C-B9494CA71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284403"/>
              </p:ext>
            </p:extLst>
          </p:nvPr>
        </p:nvGraphicFramePr>
        <p:xfrm>
          <a:off x="216098" y="1629030"/>
          <a:ext cx="12095900" cy="506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1075917" y="189054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6036" y="2409017"/>
            <a:ext cx="362374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Среднекраевой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показатель-31,1% 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077" y="429050"/>
            <a:ext cx="9479842" cy="139672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Медицинские организации с наименьшими показателями выполнения плана  по ПМО и ДОГВН на 01.</a:t>
            </a:r>
            <a:r>
              <a:rPr 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0</a:t>
            </a: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.202</a:t>
            </a:r>
            <a:r>
              <a:rPr 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года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790035"/>
              </p:ext>
            </p:extLst>
          </p:nvPr>
        </p:nvGraphicFramePr>
        <p:xfrm>
          <a:off x="2196064" y="1869028"/>
          <a:ext cx="7979867" cy="4379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99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711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МО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ru-RU" b="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Выполнение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плана за 4 мес. 2024г</a:t>
                      </a:r>
                      <a:endParaRPr lang="ru-RU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80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 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Темрюкская ЦРБ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                    13,1 %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67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ГП № 13 г. Краснодара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                    19,4</a:t>
                      </a:r>
                      <a:r>
                        <a:rPr lang="ru-RU" sz="1800" b="1" i="0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80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  Г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П 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№ 5 г.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Новороссийска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                     20,3 %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80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ГП № 8 г. Краснодара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                     20,4 %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80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  ГБ 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№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8 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г.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Сочи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i="0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                     20,6 </a:t>
                      </a:r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0955919" y="249053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89" y="1890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Выявление факторов риска развития ХНИЗ в рамках ПМО и диспансеризации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в Краснодарском крае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за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4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месяца 2024 г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(%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от числа прошедших ПМО и ДОГВН)</a:t>
            </a:r>
            <a:endParaRPr lang="ru-RU" sz="24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20356124"/>
              </p:ext>
            </p:extLst>
          </p:nvPr>
        </p:nvGraphicFramePr>
        <p:xfrm>
          <a:off x="456094" y="1869026"/>
          <a:ext cx="10859819" cy="4679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0955919" y="249053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078" y="489049"/>
            <a:ext cx="4199929" cy="125997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Структура впервые выявленной заболеваемости по итогам </a:t>
            </a:r>
            <a:b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Trebuchet MS" panose="020B0603020202020204" pitchFamily="34" charset="0"/>
              </a:rPr>
              <a:t>4</a:t>
            </a:r>
            <a: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месяцев 2024 года</a:t>
            </a:r>
            <a:endParaRPr lang="ru-RU" sz="1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039403"/>
              </p:ext>
            </p:extLst>
          </p:nvPr>
        </p:nvGraphicFramePr>
        <p:xfrm>
          <a:off x="516093" y="1629030"/>
          <a:ext cx="5519908" cy="510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385875"/>
              </p:ext>
            </p:extLst>
          </p:nvPr>
        </p:nvGraphicFramePr>
        <p:xfrm>
          <a:off x="6635991" y="1629030"/>
          <a:ext cx="4919918" cy="509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15988" y="669046"/>
            <a:ext cx="4499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Распределение прошедших ПМО и диспансеризацию по группам здоровья по итогам 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4 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месяцев 2024 г</a:t>
            </a:r>
            <a:endParaRPr lang="ru-RU" dirty="0"/>
          </a:p>
        </p:txBody>
      </p:sp>
      <p:sp>
        <p:nvSpPr>
          <p:cNvPr id="6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0955919" y="249053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091" y="309052"/>
            <a:ext cx="10554149" cy="11520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Охват диспансерным наблюдением пациентов</a:t>
            </a: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c </a:t>
            </a: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ысоким или очень высоким абсолютным сердечно-сосудистым риском</a:t>
            </a:r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в ОМП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,% на 01.05.2024 г</a:t>
            </a:r>
            <a:endParaRPr lang="ru-RU" sz="2400" b="1" dirty="0">
              <a:solidFill>
                <a:srgbClr val="00206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078866"/>
              </p:ext>
            </p:extLst>
          </p:nvPr>
        </p:nvGraphicFramePr>
        <p:xfrm>
          <a:off x="636091" y="1569031"/>
          <a:ext cx="10319829" cy="48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2">
            <a:extLst>
              <a:ext uri="{FF2B5EF4-FFF2-40B4-BE49-F238E27FC236}">
                <a16:creationId xmlns="" xmlns:a16="http://schemas.microsoft.com/office/drawing/2014/main" id="{5AA664A0-60AA-0ACA-8DCA-72B3EDCA0CAC}"/>
              </a:ext>
            </a:extLst>
          </p:cNvPr>
          <p:cNvSpPr txBox="1"/>
          <p:nvPr/>
        </p:nvSpPr>
        <p:spPr>
          <a:xfrm>
            <a:off x="10955140" y="181611"/>
            <a:ext cx="979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 131/о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7815</TotalTime>
  <Words>1665</Words>
  <Application>Microsoft Office PowerPoint</Application>
  <PresentationFormat>Широкоэкранный</PresentationFormat>
  <Paragraphs>352</Paragraphs>
  <Slides>25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Trebuchet MS</vt:lpstr>
      <vt:lpstr>В Times New Roman</vt:lpstr>
      <vt:lpstr>office theme</vt:lpstr>
      <vt:lpstr>Презентация PowerPoint</vt:lpstr>
      <vt:lpstr>Охват граждан профилактическими  медицинскими осмотрами и диспансеризацией,  от общего числа населения,% </vt:lpstr>
      <vt:lpstr>    Результаты проведения ПМО и ДОГВН   за 4 месяца 2024 г</vt:lpstr>
      <vt:lpstr> Общие результаты  профилактических мероприятий на 01.05.2024 г</vt:lpstr>
      <vt:lpstr>55 МО Краснодарского края не достигли планового показателя по профилактическим медицинским осмотрам и диспансеризации  на 01.05.2024 года (34,6 %)</vt:lpstr>
      <vt:lpstr>Медицинские организации с наименьшими показателями выполнения плана  по ПМО и ДОГВН на 01.05.2024 года</vt:lpstr>
      <vt:lpstr>Выявление факторов риска развития ХНИЗ в рамках ПМО и диспансеризации  в Краснодарском крае за 4 месяца 2024 г  (% от числа прошедших ПМО и ДОГВН)</vt:lpstr>
      <vt:lpstr>Структура впервые выявленной заболеваемости по итогам  4 месяцев 2024 года</vt:lpstr>
      <vt:lpstr>Охват диспансерным наблюдением пациентов   c высоким или очень высоким абсолютным сердечно-сосудистым риском в ОМП,% на 01.05.2024 г</vt:lpstr>
      <vt:lpstr>В 28 МО ни один пациент с высоким сердечно-сосудистым риском  не взят на Д учет в ОМП  за 4 месяца 2024 г.                  </vt:lpstr>
      <vt:lpstr>Динамика частоты первичного выявления БСК и ЗНО в рамках ПМО и диспансеризации в 2020 - апрель 2024 гг</vt:lpstr>
      <vt:lpstr>Презентация PowerPoint</vt:lpstr>
      <vt:lpstr>        Первичное выявление БСК на 100 тыс. прошедших ПМО и диспансеризацию за 4 месяца  2024 года  (36 МО достигли значений выше среднего показателя по краю)</vt:lpstr>
      <vt:lpstr>          Отсутствует первичное выявление БСК  за 4 мес. 2024 г в 4  МО</vt:lpstr>
      <vt:lpstr> Первичное выявление ЗНО на 100 тыс. прошедших ПМО и диспансеризацию за 4 месяца  2024г  (30 МО достигли значений выше среднего показателя по краю)</vt:lpstr>
      <vt:lpstr>          Отсутствует первичное выявление ЗНО  в 14  МО за 4 мес. 2024 г</vt:lpstr>
      <vt:lpstr>     Охват диспансерным наблюдением пациентов  с впервые выявленными ХНИЗ за 4 месяца 2024 г,%</vt:lpstr>
      <vt:lpstr>Результаты проведения углубленной диспансеризации  по итогам 4 месяцев 2024 г     </vt:lpstr>
      <vt:lpstr>Результаты проведения углубленной диспансеризации  по итогам 4 месяцев 2024 г</vt:lpstr>
      <vt:lpstr>Результаты проведения углубленной диспансеризации  по итогам 4 мес.2024 г </vt:lpstr>
      <vt:lpstr>Результаты проведения диспансеризации  по оценке репродуктивного здоровья  по итогам 4 мес.2024 г</vt:lpstr>
      <vt:lpstr>Диспансеризация по оценке репродуктивного здоровья  проводится с целью выявления у граждан заболеваний или состояний, которые могут повлиять на  беременность и последующее течение беременности, родов и послеродового периода, а также факторов риска их развития</vt:lpstr>
      <vt:lpstr>Подразделения службы медицинской профилактики. Кадры.</vt:lpstr>
      <vt:lpstr>Первоочередные меры по повышению охвата и эффективности профилактических мероприятий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Мысышина Марина</dc:creator>
  <cp:lastModifiedBy>Мысышина Марина</cp:lastModifiedBy>
  <cp:revision>1207</cp:revision>
  <dcterms:created xsi:type="dcterms:W3CDTF">2023-06-23T11:22:11Z</dcterms:created>
  <dcterms:modified xsi:type="dcterms:W3CDTF">2024-05-13T10:55:18Z</dcterms:modified>
</cp:coreProperties>
</file>